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4"/>
  </p:sldMasterIdLst>
  <p:notesMasterIdLst>
    <p:notesMasterId r:id="rId24"/>
  </p:notesMasterIdLst>
  <p:sldIdLst>
    <p:sldId id="256" r:id="rId5"/>
    <p:sldId id="268" r:id="rId6"/>
    <p:sldId id="269" r:id="rId7"/>
    <p:sldId id="270" r:id="rId8"/>
    <p:sldId id="273" r:id="rId9"/>
    <p:sldId id="286" r:id="rId10"/>
    <p:sldId id="285" r:id="rId11"/>
    <p:sldId id="271" r:id="rId12"/>
    <p:sldId id="284" r:id="rId13"/>
    <p:sldId id="275" r:id="rId14"/>
    <p:sldId id="276" r:id="rId15"/>
    <p:sldId id="274" r:id="rId16"/>
    <p:sldId id="277" r:id="rId17"/>
    <p:sldId id="278" r:id="rId18"/>
    <p:sldId id="279" r:id="rId19"/>
    <p:sldId id="280" r:id="rId20"/>
    <p:sldId id="281" r:id="rId21"/>
    <p:sldId id="282" r:id="rId22"/>
    <p:sldId id="283" r:id="rId23"/>
  </p:sldIdLst>
  <p:sldSz cx="12801600" cy="96012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F305820C-A2A0-41EF-8B4D-D7F8634FD4C4}">
          <p14:sldIdLst>
            <p14:sldId id="256"/>
          </p14:sldIdLst>
        </p14:section>
        <p14:section name="Contextual Challenge" id="{D88B250B-48A2-4202-AB31-D6FD625A71FF}">
          <p14:sldIdLst>
            <p14:sldId id="268"/>
            <p14:sldId id="269"/>
            <p14:sldId id="270"/>
          </p14:sldIdLst>
        </p14:section>
        <p14:section name="Research" id="{03ED694E-6666-4C25-BC19-48ACEB3B2878}">
          <p14:sldIdLst>
            <p14:sldId id="273"/>
            <p14:sldId id="286"/>
            <p14:sldId id="285"/>
            <p14:sldId id="271"/>
            <p14:sldId id="284"/>
            <p14:sldId id="275"/>
            <p14:sldId id="276"/>
            <p14:sldId id="274"/>
            <p14:sldId id="277"/>
            <p14:sldId id="278"/>
            <p14:sldId id="279"/>
            <p14:sldId id="280"/>
            <p14:sldId id="281"/>
            <p14:sldId id="282"/>
            <p14:sldId id="283"/>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hngjoon Koh" initials="KK" lastIdx="3" clrIdx="0">
    <p:extLst>
      <p:ext uri="{19B8F6BF-5375-455C-9EA6-DF929625EA0E}">
        <p15:presenceInfo xmlns:p15="http://schemas.microsoft.com/office/powerpoint/2012/main" userId="S::016887@brightoncollege.ae::55389d5e-0fdf-4b0d-a079-b265832cbae9" providerId="AD"/>
      </p:ext>
    </p:extLst>
  </p:cmAuthor>
  <p:cmAuthor id="2" name="Sarah Nicholl" initials="SN" lastIdx="1" clrIdx="1">
    <p:extLst>
      <p:ext uri="{19B8F6BF-5375-455C-9EA6-DF929625EA0E}">
        <p15:presenceInfo xmlns:p15="http://schemas.microsoft.com/office/powerpoint/2012/main" userId="S::snicholl@brightoncollege.ae::9a2fd367-d450-4c74-9728-505ecb6c103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41150E-268D-4589-9DEB-FD573FF26B83}" v="1" dt="2020-06-09T18:42:26.735"/>
    <p1510:client id="{A5313399-E9BB-4DCC-9040-5AD4BBAFD94F}" v="1" dt="2020-06-09T16:19:18.8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796" autoAdjust="0"/>
  </p:normalViewPr>
  <p:slideViewPr>
    <p:cSldViewPr snapToGrid="0">
      <p:cViewPr varScale="1">
        <p:scale>
          <a:sx n="57" d="100"/>
          <a:sy n="57" d="100"/>
        </p:scale>
        <p:origin x="88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ah Nicholl" userId="S::snicholl@brightoncollege.ae::9a2fd367-d450-4c74-9728-505ecb6c1039" providerId="AD" clId="Web-{A5313399-E9BB-4DCC-9040-5AD4BBAFD94F}"/>
    <pc:docChg chg="">
      <pc:chgData name="Sarah Nicholl" userId="S::snicholl@brightoncollege.ae::9a2fd367-d450-4c74-9728-505ecb6c1039" providerId="AD" clId="Web-{A5313399-E9BB-4DCC-9040-5AD4BBAFD94F}" dt="2020-06-09T16:19:18.884" v="0"/>
      <pc:docMkLst>
        <pc:docMk/>
      </pc:docMkLst>
      <pc:sldChg chg="addCm">
        <pc:chgData name="Sarah Nicholl" userId="S::snicholl@brightoncollege.ae::9a2fd367-d450-4c74-9728-505ecb6c1039" providerId="AD" clId="Web-{A5313399-E9BB-4DCC-9040-5AD4BBAFD94F}" dt="2020-06-09T16:19:18.884" v="0"/>
        <pc:sldMkLst>
          <pc:docMk/>
          <pc:sldMk cId="2276967152" sldId="272"/>
        </pc:sldMkLst>
      </pc:sldChg>
    </pc:docChg>
  </pc:docChgLst>
  <pc:docChgLst>
    <pc:chgData name="Kahngjoon Koh" userId="S::016887@brightoncollege.ae::55389d5e-0fdf-4b0d-a079-b265832cbae9" providerId="AD" clId="Web-{9941150E-268D-4589-9DEB-FD573FF26B83}"/>
    <pc:docChg chg="">
      <pc:chgData name="Kahngjoon Koh" userId="S::016887@brightoncollege.ae::55389d5e-0fdf-4b0d-a079-b265832cbae9" providerId="AD" clId="Web-{9941150E-268D-4589-9DEB-FD573FF26B83}" dt="2020-06-09T18:42:26.735" v="0"/>
      <pc:docMkLst>
        <pc:docMk/>
      </pc:docMkLst>
      <pc:sldChg chg="addCm">
        <pc:chgData name="Kahngjoon Koh" userId="S::016887@brightoncollege.ae::55389d5e-0fdf-4b0d-a079-b265832cbae9" providerId="AD" clId="Web-{9941150E-268D-4589-9DEB-FD573FF26B83}" dt="2020-06-09T18:42:26.735" v="0"/>
        <pc:sldMkLst>
          <pc:docMk/>
          <pc:sldMk cId="2276967152" sldId="272"/>
        </pc:sldMkLst>
      </pc:sldChg>
    </pc:docChg>
  </pc:docChgLst>
</pc:chgInfo>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jpeg>
</file>

<file path=ppt/media/image3.jpeg>
</file>

<file path=ppt/media/image4.jpeg>
</file>

<file path=ppt/media/image5.jpe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5034DF-C445-4FED-BBE7-9986FE503732}" type="datetimeFigureOut">
              <a:rPr lang="en-GB" smtClean="0"/>
              <a:t>15/06/2020</a:t>
            </a:fld>
            <a:endParaRPr lang="en-GB"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03680E-1B29-4959-BED3-395F9A601B01}" type="slidenum">
              <a:rPr lang="en-GB" smtClean="0"/>
              <a:t>‹#›</a:t>
            </a:fld>
            <a:endParaRPr lang="en-GB" dirty="0"/>
          </a:p>
        </p:txBody>
      </p:sp>
    </p:spTree>
    <p:extLst>
      <p:ext uri="{BB962C8B-B14F-4D97-AF65-F5344CB8AC3E}">
        <p14:creationId xmlns:p14="http://schemas.microsoft.com/office/powerpoint/2010/main" val="769973194"/>
      </p:ext>
    </p:extLst>
  </p:cSld>
  <p:clrMap bg1="lt1" tx1="dk1" bg2="lt2" tx2="dk2" accent1="accent1" accent2="accent2" accent3="accent3" accent4="accent4" accent5="accent5" accent6="accent6" hlink="hlink" folHlink="folHlink"/>
  <p:notesStyle>
    <a:lvl1pPr marL="0" algn="l" defTabSz="1075334" rtl="0" eaLnBrk="1" latinLnBrk="0" hangingPunct="1">
      <a:defRPr sz="1411" kern="1200">
        <a:solidFill>
          <a:schemeClr val="tx1"/>
        </a:solidFill>
        <a:latin typeface="+mn-lt"/>
        <a:ea typeface="+mn-ea"/>
        <a:cs typeface="+mn-cs"/>
      </a:defRPr>
    </a:lvl1pPr>
    <a:lvl2pPr marL="537667" algn="l" defTabSz="1075334" rtl="0" eaLnBrk="1" latinLnBrk="0" hangingPunct="1">
      <a:defRPr sz="1411" kern="1200">
        <a:solidFill>
          <a:schemeClr val="tx1"/>
        </a:solidFill>
        <a:latin typeface="+mn-lt"/>
        <a:ea typeface="+mn-ea"/>
        <a:cs typeface="+mn-cs"/>
      </a:defRPr>
    </a:lvl2pPr>
    <a:lvl3pPr marL="1075334" algn="l" defTabSz="1075334" rtl="0" eaLnBrk="1" latinLnBrk="0" hangingPunct="1">
      <a:defRPr sz="1411" kern="1200">
        <a:solidFill>
          <a:schemeClr val="tx1"/>
        </a:solidFill>
        <a:latin typeface="+mn-lt"/>
        <a:ea typeface="+mn-ea"/>
        <a:cs typeface="+mn-cs"/>
      </a:defRPr>
    </a:lvl3pPr>
    <a:lvl4pPr marL="1613002" algn="l" defTabSz="1075334" rtl="0" eaLnBrk="1" latinLnBrk="0" hangingPunct="1">
      <a:defRPr sz="1411" kern="1200">
        <a:solidFill>
          <a:schemeClr val="tx1"/>
        </a:solidFill>
        <a:latin typeface="+mn-lt"/>
        <a:ea typeface="+mn-ea"/>
        <a:cs typeface="+mn-cs"/>
      </a:defRPr>
    </a:lvl4pPr>
    <a:lvl5pPr marL="2150669" algn="l" defTabSz="1075334" rtl="0" eaLnBrk="1" latinLnBrk="0" hangingPunct="1">
      <a:defRPr sz="1411" kern="1200">
        <a:solidFill>
          <a:schemeClr val="tx1"/>
        </a:solidFill>
        <a:latin typeface="+mn-lt"/>
        <a:ea typeface="+mn-ea"/>
        <a:cs typeface="+mn-cs"/>
      </a:defRPr>
    </a:lvl5pPr>
    <a:lvl6pPr marL="2688336" algn="l" defTabSz="1075334" rtl="0" eaLnBrk="1" latinLnBrk="0" hangingPunct="1">
      <a:defRPr sz="1411" kern="1200">
        <a:solidFill>
          <a:schemeClr val="tx1"/>
        </a:solidFill>
        <a:latin typeface="+mn-lt"/>
        <a:ea typeface="+mn-ea"/>
        <a:cs typeface="+mn-cs"/>
      </a:defRPr>
    </a:lvl6pPr>
    <a:lvl7pPr marL="3226003" algn="l" defTabSz="1075334" rtl="0" eaLnBrk="1" latinLnBrk="0" hangingPunct="1">
      <a:defRPr sz="1411" kern="1200">
        <a:solidFill>
          <a:schemeClr val="tx1"/>
        </a:solidFill>
        <a:latin typeface="+mn-lt"/>
        <a:ea typeface="+mn-ea"/>
        <a:cs typeface="+mn-cs"/>
      </a:defRPr>
    </a:lvl7pPr>
    <a:lvl8pPr marL="3763670" algn="l" defTabSz="1075334" rtl="0" eaLnBrk="1" latinLnBrk="0" hangingPunct="1">
      <a:defRPr sz="1411" kern="1200">
        <a:solidFill>
          <a:schemeClr val="tx1"/>
        </a:solidFill>
        <a:latin typeface="+mn-lt"/>
        <a:ea typeface="+mn-ea"/>
        <a:cs typeface="+mn-cs"/>
      </a:defRPr>
    </a:lvl8pPr>
    <a:lvl9pPr marL="4301338" algn="l" defTabSz="1075334" rtl="0" eaLnBrk="1" latinLnBrk="0" hangingPunct="1">
      <a:defRPr sz="141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03680E-1B29-4959-BED3-395F9A601B01}" type="slidenum">
              <a:rPr lang="en-GB" smtClean="0"/>
              <a:t>1</a:t>
            </a:fld>
            <a:endParaRPr lang="en-GB" dirty="0"/>
          </a:p>
        </p:txBody>
      </p:sp>
    </p:spTree>
    <p:extLst>
      <p:ext uri="{BB962C8B-B14F-4D97-AF65-F5344CB8AC3E}">
        <p14:creationId xmlns:p14="http://schemas.microsoft.com/office/powerpoint/2010/main" val="275800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324966" y="1062533"/>
            <a:ext cx="9889236" cy="5658307"/>
          </a:xfrm>
        </p:spPr>
        <p:txBody>
          <a:bodyPr anchor="b">
            <a:normAutofit/>
          </a:bodyPr>
          <a:lstStyle>
            <a:lvl1pPr algn="l">
              <a:lnSpc>
                <a:spcPct val="85000"/>
              </a:lnSpc>
              <a:defRPr sz="924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324966" y="6720840"/>
            <a:ext cx="9889236" cy="2368296"/>
          </a:xfrm>
        </p:spPr>
        <p:txBody>
          <a:bodyPr>
            <a:normAutofit/>
          </a:bodyPr>
          <a:lstStyle>
            <a:lvl1pPr marL="0" indent="0" algn="l">
              <a:buNone/>
              <a:defRPr sz="2800" baseline="0">
                <a:solidFill>
                  <a:schemeClr val="tx1">
                    <a:lumMod val="85000"/>
                  </a:schemeClr>
                </a:solidFill>
              </a:defRPr>
            </a:lvl1pPr>
            <a:lvl2pPr marL="640080" indent="0" algn="ctr">
              <a:buNone/>
              <a:defRPr sz="2800"/>
            </a:lvl2pPr>
            <a:lvl3pPr marL="1280160" indent="0" algn="ctr">
              <a:buNone/>
              <a:defRPr sz="2800"/>
            </a:lvl3pPr>
            <a:lvl4pPr marL="1920240" indent="0" algn="ctr">
              <a:buNone/>
              <a:defRPr sz="2800"/>
            </a:lvl4pPr>
            <a:lvl5pPr marL="2560320" indent="0" algn="ctr">
              <a:buNone/>
              <a:defRPr sz="2800"/>
            </a:lvl5pPr>
            <a:lvl6pPr marL="3200400" indent="0" algn="ctr">
              <a:buNone/>
              <a:defRPr sz="2800"/>
            </a:lvl6pPr>
            <a:lvl7pPr marL="3840480" indent="0" algn="ctr">
              <a:buNone/>
              <a:defRPr sz="2800"/>
            </a:lvl7pPr>
            <a:lvl8pPr marL="4480560" indent="0" algn="ctr">
              <a:buNone/>
              <a:defRPr sz="2800"/>
            </a:lvl8pPr>
            <a:lvl9pPr marL="5120640" indent="0" algn="ctr">
              <a:buNone/>
              <a:defRPr sz="2800"/>
            </a:lvl9pPr>
          </a:lstStyle>
          <a:p>
            <a:r>
              <a:rPr lang="en-US"/>
              <a:t>Click to edit Master subtitle style</a:t>
            </a:r>
            <a:endParaRPr lang="en-US" dirty="0"/>
          </a:p>
        </p:txBody>
      </p:sp>
      <p:sp>
        <p:nvSpPr>
          <p:cNvPr id="7" name="Rectangle 6"/>
          <p:cNvSpPr/>
          <p:nvPr/>
        </p:nvSpPr>
        <p:spPr>
          <a:xfrm>
            <a:off x="0" y="0"/>
            <a:ext cx="480060" cy="9601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lvl1pPr>
              <a:defRPr>
                <a:solidFill>
                  <a:schemeClr val="bg2">
                    <a:lumMod val="20000"/>
                    <a:lumOff val="80000"/>
                  </a:schemeClr>
                </a:solidFill>
              </a:defRPr>
            </a:lvl1pPr>
          </a:lstStyle>
          <a:p>
            <a:fld id="{D84822BC-CF5C-40F2-90D6-15FE3A5D17F9}" type="datetimeFigureOut">
              <a:rPr lang="en-GB" smtClean="0"/>
              <a:t>15/06/2020</a:t>
            </a:fld>
            <a:endParaRPr lang="en-GB" dirty="0"/>
          </a:p>
        </p:txBody>
      </p:sp>
      <p:sp>
        <p:nvSpPr>
          <p:cNvPr id="9" name="Footer Placeholder 8"/>
          <p:cNvSpPr>
            <a:spLocks noGrp="1"/>
          </p:cNvSpPr>
          <p:nvPr>
            <p:ph type="ftr" sz="quarter" idx="11"/>
          </p:nvPr>
        </p:nvSpPr>
        <p:spPr/>
        <p:txBody>
          <a:bodyPr/>
          <a:lstStyle>
            <a:lvl1pPr>
              <a:defRPr>
                <a:solidFill>
                  <a:schemeClr val="bg2">
                    <a:lumMod val="20000"/>
                    <a:lumOff val="80000"/>
                  </a:schemeClr>
                </a:solidFill>
              </a:defRPr>
            </a:lvl1pPr>
          </a:lstStyle>
          <a:p>
            <a:endParaRPr lang="en-GB" dirty="0"/>
          </a:p>
        </p:txBody>
      </p:sp>
      <p:sp>
        <p:nvSpPr>
          <p:cNvPr id="10" name="Slide Number Placeholder 9"/>
          <p:cNvSpPr>
            <a:spLocks noGrp="1"/>
          </p:cNvSpPr>
          <p:nvPr>
            <p:ph type="sldNum" sz="quarter" idx="12"/>
          </p:nvPr>
        </p:nvSpPr>
        <p:spPr/>
        <p:txBody>
          <a:bodyPr/>
          <a:lstStyle>
            <a:lvl1pPr>
              <a:defRPr>
                <a:solidFill>
                  <a:schemeClr val="bg2">
                    <a:lumMod val="60000"/>
                    <a:lumOff val="40000"/>
                  </a:schemeClr>
                </a:solidFill>
              </a:defRPr>
            </a:lvl1pPr>
          </a:lstStyle>
          <a:p>
            <a:fld id="{E09B1C56-CF74-4190-AC2C-3EC72F33B056}" type="slidenum">
              <a:rPr lang="en-GB" smtClean="0"/>
              <a:t>‹#›</a:t>
            </a:fld>
            <a:endParaRPr lang="en-GB" dirty="0"/>
          </a:p>
        </p:txBody>
      </p:sp>
    </p:spTree>
    <p:extLst>
      <p:ext uri="{BB962C8B-B14F-4D97-AF65-F5344CB8AC3E}">
        <p14:creationId xmlns:p14="http://schemas.microsoft.com/office/powerpoint/2010/main" val="46963268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4822BC-CF5C-40F2-90D6-15FE3A5D17F9}" type="datetimeFigureOut">
              <a:rPr lang="en-GB" smtClean="0"/>
              <a:t>15/06/2020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E09B1C56-CF74-4190-AC2C-3EC72F33B056}" type="slidenum">
              <a:rPr lang="en-GB" smtClean="0"/>
              <a:t>‹#›</a:t>
            </a:fld>
            <a:endParaRPr lang="en-GB" dirty="0"/>
          </a:p>
        </p:txBody>
      </p:sp>
    </p:spTree>
    <p:extLst>
      <p:ext uri="{BB962C8B-B14F-4D97-AF65-F5344CB8AC3E}">
        <p14:creationId xmlns:p14="http://schemas.microsoft.com/office/powerpoint/2010/main" val="5680191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81136" y="533400"/>
            <a:ext cx="2600325" cy="825658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00101" y="533400"/>
            <a:ext cx="8121015" cy="82565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4822BC-CF5C-40F2-90D6-15FE3A5D17F9}" type="datetimeFigureOut">
              <a:rPr lang="en-GB" smtClean="0"/>
              <a:t>15/06/2020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E09B1C56-CF74-4190-AC2C-3EC72F33B056}" type="slidenum">
              <a:rPr lang="en-GB" smtClean="0"/>
              <a:t>‹#›</a:t>
            </a:fld>
            <a:endParaRPr lang="en-GB" dirty="0"/>
          </a:p>
        </p:txBody>
      </p:sp>
    </p:spTree>
    <p:extLst>
      <p:ext uri="{BB962C8B-B14F-4D97-AF65-F5344CB8AC3E}">
        <p14:creationId xmlns:p14="http://schemas.microsoft.com/office/powerpoint/2010/main" val="2672615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4822BC-CF5C-40F2-90D6-15FE3A5D17F9}" type="datetimeFigureOut">
              <a:rPr lang="en-GB" smtClean="0"/>
              <a:t>15/06/2020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E09B1C56-CF74-4190-AC2C-3EC72F33B056}" type="slidenum">
              <a:rPr lang="en-GB" smtClean="0"/>
              <a:t>‹#›</a:t>
            </a:fld>
            <a:endParaRPr lang="en-GB" dirty="0"/>
          </a:p>
        </p:txBody>
      </p:sp>
    </p:spTree>
    <p:extLst>
      <p:ext uri="{BB962C8B-B14F-4D97-AF65-F5344CB8AC3E}">
        <p14:creationId xmlns:p14="http://schemas.microsoft.com/office/powerpoint/2010/main" val="27719754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24966" y="1062533"/>
            <a:ext cx="9889236" cy="5658307"/>
          </a:xfrm>
        </p:spPr>
        <p:txBody>
          <a:bodyPr anchor="b">
            <a:normAutofit/>
          </a:bodyPr>
          <a:lstStyle>
            <a:lvl1pPr>
              <a:lnSpc>
                <a:spcPct val="85000"/>
              </a:lnSpc>
              <a:defRPr sz="9240" b="0"/>
            </a:lvl1pPr>
          </a:lstStyle>
          <a:p>
            <a:r>
              <a:rPr lang="en-US"/>
              <a:t>Click to edit Master title style</a:t>
            </a:r>
            <a:endParaRPr lang="en-US" dirty="0"/>
          </a:p>
        </p:txBody>
      </p:sp>
      <p:sp>
        <p:nvSpPr>
          <p:cNvPr id="3" name="Text Placeholder 2"/>
          <p:cNvSpPr>
            <a:spLocks noGrp="1"/>
          </p:cNvSpPr>
          <p:nvPr>
            <p:ph type="body" idx="1"/>
          </p:nvPr>
        </p:nvSpPr>
        <p:spPr>
          <a:xfrm>
            <a:off x="1324966" y="6720840"/>
            <a:ext cx="9889236" cy="2368296"/>
          </a:xfrm>
        </p:spPr>
        <p:txBody>
          <a:bodyPr anchor="t">
            <a:normAutofit/>
          </a:bodyPr>
          <a:lstStyle>
            <a:lvl1pPr marL="0" indent="0">
              <a:buNone/>
              <a:defRPr sz="2800">
                <a:solidFill>
                  <a:schemeClr val="tx1">
                    <a:lumMod val="75000"/>
                    <a:lumOff val="25000"/>
                  </a:schemeClr>
                </a:solidFill>
              </a:defRPr>
            </a:lvl1pPr>
            <a:lvl2pPr marL="640080" indent="0">
              <a:buNone/>
              <a:defRPr sz="2520">
                <a:solidFill>
                  <a:schemeClr val="tx1">
                    <a:tint val="75000"/>
                  </a:schemeClr>
                </a:solidFill>
              </a:defRPr>
            </a:lvl2pPr>
            <a:lvl3pPr marL="1280160" indent="0">
              <a:buNone/>
              <a:defRPr sz="2240">
                <a:solidFill>
                  <a:schemeClr val="tx1">
                    <a:tint val="75000"/>
                  </a:schemeClr>
                </a:solidFill>
              </a:defRPr>
            </a:lvl3pPr>
            <a:lvl4pPr marL="1920240" indent="0">
              <a:buNone/>
              <a:defRPr sz="1960">
                <a:solidFill>
                  <a:schemeClr val="tx1">
                    <a:tint val="75000"/>
                  </a:schemeClr>
                </a:solidFill>
              </a:defRPr>
            </a:lvl4pPr>
            <a:lvl5pPr marL="2560320" indent="0">
              <a:buNone/>
              <a:defRPr sz="1960">
                <a:solidFill>
                  <a:schemeClr val="tx1">
                    <a:tint val="75000"/>
                  </a:schemeClr>
                </a:solidFill>
              </a:defRPr>
            </a:lvl5pPr>
            <a:lvl6pPr marL="3200400" indent="0">
              <a:buNone/>
              <a:defRPr sz="1960">
                <a:solidFill>
                  <a:schemeClr val="tx1">
                    <a:tint val="75000"/>
                  </a:schemeClr>
                </a:solidFill>
              </a:defRPr>
            </a:lvl6pPr>
            <a:lvl7pPr marL="3840480" indent="0">
              <a:buNone/>
              <a:defRPr sz="1960">
                <a:solidFill>
                  <a:schemeClr val="tx1">
                    <a:tint val="75000"/>
                  </a:schemeClr>
                </a:solidFill>
              </a:defRPr>
            </a:lvl7pPr>
            <a:lvl8pPr marL="4480560" indent="0">
              <a:buNone/>
              <a:defRPr sz="1960">
                <a:solidFill>
                  <a:schemeClr val="tx1">
                    <a:tint val="75000"/>
                  </a:schemeClr>
                </a:solidFill>
              </a:defRPr>
            </a:lvl8pPr>
            <a:lvl9pPr marL="5120640" indent="0">
              <a:buNone/>
              <a:defRPr sz="19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4822BC-CF5C-40F2-90D6-15FE3A5D17F9}" type="datetimeFigureOut">
              <a:rPr lang="en-GB" smtClean="0"/>
              <a:t>15/06/2020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E09B1C56-CF74-4190-AC2C-3EC72F33B056}" type="slidenum">
              <a:rPr lang="en-GB" smtClean="0"/>
              <a:t>‹#›</a:t>
            </a:fld>
            <a:endParaRPr lang="en-GB" dirty="0"/>
          </a:p>
        </p:txBody>
      </p:sp>
      <p:sp>
        <p:nvSpPr>
          <p:cNvPr id="7" name="Rectangle 6"/>
          <p:cNvSpPr/>
          <p:nvPr/>
        </p:nvSpPr>
        <p:spPr>
          <a:xfrm>
            <a:off x="0" y="0"/>
            <a:ext cx="480060" cy="9601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77614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24966" y="2560322"/>
            <a:ext cx="4704588" cy="6091872"/>
          </a:xfrm>
        </p:spPr>
        <p:txBody>
          <a:bodyPr/>
          <a:lstStyle>
            <a:lvl1pPr>
              <a:defRPr sz="2520"/>
            </a:lvl1pPr>
            <a:lvl2pPr>
              <a:defRPr sz="2240"/>
            </a:lvl2pPr>
            <a:lvl3pPr>
              <a:defRPr sz="1960"/>
            </a:lvl3pPr>
            <a:lvl4pPr>
              <a:defRPr sz="1960"/>
            </a:lvl4pPr>
            <a:lvl5pPr>
              <a:defRPr sz="1960"/>
            </a:lvl5pPr>
            <a:lvl6pPr>
              <a:defRPr sz="1960"/>
            </a:lvl6pPr>
            <a:lvl7pPr>
              <a:defRPr sz="1960"/>
            </a:lvl7pPr>
            <a:lvl8pPr>
              <a:defRPr sz="1960"/>
            </a:lvl8pPr>
            <a:lvl9pPr>
              <a:defRPr sz="19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32804" y="2560322"/>
            <a:ext cx="4704588" cy="6091872"/>
          </a:xfrm>
        </p:spPr>
        <p:txBody>
          <a:bodyPr/>
          <a:lstStyle>
            <a:lvl1pPr>
              <a:defRPr sz="2520"/>
            </a:lvl1pPr>
            <a:lvl2pPr>
              <a:defRPr sz="2240"/>
            </a:lvl2pPr>
            <a:lvl3pPr>
              <a:defRPr sz="1960"/>
            </a:lvl3pPr>
            <a:lvl4pPr>
              <a:defRPr sz="1960"/>
            </a:lvl4pPr>
            <a:lvl5pPr>
              <a:defRPr sz="1960"/>
            </a:lvl5pPr>
            <a:lvl6pPr>
              <a:defRPr sz="1960"/>
            </a:lvl6pPr>
            <a:lvl7pPr>
              <a:defRPr sz="1960"/>
            </a:lvl7pPr>
            <a:lvl8pPr>
              <a:defRPr sz="1960"/>
            </a:lvl8pPr>
            <a:lvl9pPr>
              <a:defRPr sz="19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84822BC-CF5C-40F2-90D6-15FE3A5D17F9}" type="datetimeFigureOut">
              <a:rPr lang="en-GB" smtClean="0"/>
              <a:t>15/06/2020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E09B1C56-CF74-4190-AC2C-3EC72F33B056}" type="slidenum">
              <a:rPr lang="en-GB" smtClean="0"/>
              <a:t>‹#›</a:t>
            </a:fld>
            <a:endParaRPr lang="en-GB" dirty="0"/>
          </a:p>
        </p:txBody>
      </p:sp>
    </p:spTree>
    <p:extLst>
      <p:ext uri="{BB962C8B-B14F-4D97-AF65-F5344CB8AC3E}">
        <p14:creationId xmlns:p14="http://schemas.microsoft.com/office/powerpoint/2010/main" val="1948730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324966" y="2404059"/>
            <a:ext cx="4704588" cy="1024128"/>
          </a:xfrm>
        </p:spPr>
        <p:txBody>
          <a:bodyPr anchor="b">
            <a:normAutofit/>
          </a:bodyPr>
          <a:lstStyle>
            <a:lvl1pPr marL="0" indent="0">
              <a:spcBef>
                <a:spcPts val="0"/>
              </a:spcBef>
              <a:buNone/>
              <a:defRPr sz="2520" b="0">
                <a:solidFill>
                  <a:schemeClr val="tx2"/>
                </a:solidFill>
              </a:defRPr>
            </a:lvl1pPr>
            <a:lvl2pPr marL="640080" indent="0">
              <a:buNone/>
              <a:defRPr sz="252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en-US"/>
              <a:t>Click to edit Master text styles</a:t>
            </a:r>
          </a:p>
        </p:txBody>
      </p:sp>
      <p:sp>
        <p:nvSpPr>
          <p:cNvPr id="4" name="Content Placeholder 3"/>
          <p:cNvSpPr>
            <a:spLocks noGrp="1"/>
          </p:cNvSpPr>
          <p:nvPr>
            <p:ph sz="half" idx="2"/>
          </p:nvPr>
        </p:nvSpPr>
        <p:spPr>
          <a:xfrm>
            <a:off x="1324966" y="3510570"/>
            <a:ext cx="4704588" cy="5130510"/>
          </a:xfrm>
        </p:spPr>
        <p:txBody>
          <a:bodyPr/>
          <a:lstStyle>
            <a:lvl1pPr>
              <a:defRPr sz="2520"/>
            </a:lvl1pPr>
            <a:lvl2pPr>
              <a:defRPr sz="2240"/>
            </a:lvl2pPr>
            <a:lvl3pPr>
              <a:defRPr sz="1960"/>
            </a:lvl3pPr>
            <a:lvl4pPr>
              <a:defRPr sz="1960"/>
            </a:lvl4pPr>
            <a:lvl5pPr>
              <a:defRPr sz="1960"/>
            </a:lvl5pPr>
            <a:lvl6pPr>
              <a:defRPr sz="1960"/>
            </a:lvl6pPr>
            <a:lvl7pPr>
              <a:defRPr sz="1960"/>
            </a:lvl7pPr>
            <a:lvl8pPr>
              <a:defRPr sz="1960"/>
            </a:lvl8pPr>
            <a:lvl9pPr>
              <a:defRPr sz="19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p:cNvSpPr>
            <a:spLocks noGrp="1"/>
          </p:cNvSpPr>
          <p:nvPr>
            <p:ph type="body" sz="quarter" idx="13"/>
          </p:nvPr>
        </p:nvSpPr>
        <p:spPr>
          <a:xfrm>
            <a:off x="6439205" y="2404059"/>
            <a:ext cx="4710989" cy="1024128"/>
          </a:xfrm>
        </p:spPr>
        <p:txBody>
          <a:bodyPr anchor="b">
            <a:normAutofit/>
          </a:bodyPr>
          <a:lstStyle>
            <a:lvl1pPr marL="0" indent="0">
              <a:buFontTx/>
              <a:buNone/>
              <a:defRPr lang="en-US" sz="2520" b="0" kern="1200" spc="14" baseline="0" dirty="0">
                <a:solidFill>
                  <a:schemeClr val="tx2"/>
                </a:solidFill>
                <a:latin typeface="+mn-lt"/>
                <a:ea typeface="+mn-ea"/>
                <a:cs typeface="+mn-cs"/>
              </a:defRPr>
            </a:lvl1pPr>
          </a:lstStyle>
          <a:p>
            <a:pPr marL="0" lvl="0" indent="0" algn="l" defTabSz="1280160" rtl="0" eaLnBrk="1" latinLnBrk="0" hangingPunct="1">
              <a:lnSpc>
                <a:spcPct val="95000"/>
              </a:lnSpc>
              <a:spcBef>
                <a:spcPts val="0"/>
              </a:spcBef>
              <a:spcAft>
                <a:spcPts val="280"/>
              </a:spcAft>
              <a:buClr>
                <a:schemeClr val="accent1"/>
              </a:buClr>
              <a:buSzPct val="80000"/>
              <a:buNone/>
            </a:pPr>
            <a:r>
              <a:rPr lang="en-US"/>
              <a:t>Click to edit Master text styles</a:t>
            </a:r>
          </a:p>
        </p:txBody>
      </p:sp>
      <p:sp>
        <p:nvSpPr>
          <p:cNvPr id="6" name="Content Placeholder 5"/>
          <p:cNvSpPr>
            <a:spLocks noGrp="1"/>
          </p:cNvSpPr>
          <p:nvPr>
            <p:ph sz="quarter" idx="4"/>
          </p:nvPr>
        </p:nvSpPr>
        <p:spPr>
          <a:xfrm>
            <a:off x="6432804" y="3510570"/>
            <a:ext cx="4704588" cy="5130510"/>
          </a:xfrm>
        </p:spPr>
        <p:txBody>
          <a:bodyPr/>
          <a:lstStyle>
            <a:lvl1pPr>
              <a:defRPr sz="2520"/>
            </a:lvl1pPr>
            <a:lvl2pPr>
              <a:defRPr sz="2240"/>
            </a:lvl2pPr>
            <a:lvl3pPr>
              <a:defRPr sz="1960"/>
            </a:lvl3pPr>
            <a:lvl4pPr>
              <a:defRPr sz="1960"/>
            </a:lvl4pPr>
            <a:lvl5pPr>
              <a:defRPr sz="1960"/>
            </a:lvl5pPr>
            <a:lvl6pPr>
              <a:defRPr sz="1960"/>
            </a:lvl6pPr>
            <a:lvl7pPr>
              <a:defRPr sz="1960"/>
            </a:lvl7pPr>
            <a:lvl8pPr>
              <a:defRPr sz="1960"/>
            </a:lvl8pPr>
            <a:lvl9pPr>
              <a:defRPr sz="19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4822BC-CF5C-40F2-90D6-15FE3A5D17F9}" type="datetimeFigureOut">
              <a:rPr lang="en-GB" smtClean="0"/>
              <a:t>15/06/2020</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E09B1C56-CF74-4190-AC2C-3EC72F33B056}" type="slidenum">
              <a:rPr lang="en-GB" smtClean="0"/>
              <a:t>‹#›</a:t>
            </a:fld>
            <a:endParaRPr lang="en-GB" dirty="0"/>
          </a:p>
        </p:txBody>
      </p:sp>
    </p:spTree>
    <p:extLst>
      <p:ext uri="{BB962C8B-B14F-4D97-AF65-F5344CB8AC3E}">
        <p14:creationId xmlns:p14="http://schemas.microsoft.com/office/powerpoint/2010/main" val="2961483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84822BC-CF5C-40F2-90D6-15FE3A5D17F9}" type="datetimeFigureOut">
              <a:rPr lang="en-GB" smtClean="0"/>
              <a:t>15/06/2020</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E09B1C56-CF74-4190-AC2C-3EC72F33B056}" type="slidenum">
              <a:rPr lang="en-GB" smtClean="0"/>
              <a:t>‹#›</a:t>
            </a:fld>
            <a:endParaRPr lang="en-GB" dirty="0"/>
          </a:p>
        </p:txBody>
      </p:sp>
    </p:spTree>
    <p:extLst>
      <p:ext uri="{BB962C8B-B14F-4D97-AF65-F5344CB8AC3E}">
        <p14:creationId xmlns:p14="http://schemas.microsoft.com/office/powerpoint/2010/main" val="3539593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4822BC-CF5C-40F2-90D6-15FE3A5D17F9}" type="datetimeFigureOut">
              <a:rPr lang="en-GB" smtClean="0"/>
              <a:t>15/06/2020</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E09B1C56-CF74-4190-AC2C-3EC72F33B056}" type="slidenum">
              <a:rPr lang="en-GB" smtClean="0"/>
              <a:t>‹#›</a:t>
            </a:fld>
            <a:endParaRPr lang="en-GB" dirty="0"/>
          </a:p>
        </p:txBody>
      </p:sp>
    </p:spTree>
    <p:extLst>
      <p:ext uri="{BB962C8B-B14F-4D97-AF65-F5344CB8AC3E}">
        <p14:creationId xmlns:p14="http://schemas.microsoft.com/office/powerpoint/2010/main" val="1660130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3310" y="640082"/>
            <a:ext cx="3360420" cy="2240276"/>
          </a:xfrm>
        </p:spPr>
        <p:txBody>
          <a:bodyPr anchor="b">
            <a:normAutofit/>
          </a:bodyPr>
          <a:lstStyle>
            <a:lvl1pPr>
              <a:defRPr sz="3920" b="0" baseline="0"/>
            </a:lvl1pPr>
          </a:lstStyle>
          <a:p>
            <a:r>
              <a:rPr lang="en-US"/>
              <a:t>Click to edit Master title style</a:t>
            </a:r>
            <a:endParaRPr lang="en-US" dirty="0"/>
          </a:p>
        </p:txBody>
      </p:sp>
      <p:sp>
        <p:nvSpPr>
          <p:cNvPr id="3" name="Content Placeholder 2"/>
          <p:cNvSpPr>
            <a:spLocks noGrp="1"/>
          </p:cNvSpPr>
          <p:nvPr>
            <p:ph idx="1"/>
          </p:nvPr>
        </p:nvSpPr>
        <p:spPr>
          <a:xfrm>
            <a:off x="4729480" y="960120"/>
            <a:ext cx="6383020" cy="7680960"/>
          </a:xfrm>
        </p:spPr>
        <p:txBody>
          <a:bodyPr/>
          <a:lstStyle>
            <a:lvl1pPr>
              <a:defRPr sz="2520"/>
            </a:lvl1pPr>
            <a:lvl2pPr>
              <a:defRPr sz="2240"/>
            </a:lvl2pPr>
            <a:lvl3pPr>
              <a:defRPr sz="1960"/>
            </a:lvl3pPr>
            <a:lvl4pPr>
              <a:defRPr sz="1960"/>
            </a:lvl4pPr>
            <a:lvl5pPr>
              <a:defRPr sz="1960"/>
            </a:lvl5pPr>
            <a:lvl6pPr>
              <a:defRPr sz="1960"/>
            </a:lvl6pPr>
            <a:lvl7pPr>
              <a:defRPr sz="1960"/>
            </a:lvl7pPr>
            <a:lvl8pPr>
              <a:defRPr sz="1960"/>
            </a:lvl8pPr>
            <a:lvl9pPr>
              <a:defRPr sz="19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3310" y="2939630"/>
            <a:ext cx="3360420" cy="5334001"/>
          </a:xfrm>
        </p:spPr>
        <p:txBody>
          <a:bodyPr>
            <a:normAutofit/>
          </a:bodyPr>
          <a:lstStyle>
            <a:lvl1pPr marL="0" indent="0">
              <a:lnSpc>
                <a:spcPct val="114000"/>
              </a:lnSpc>
              <a:spcBef>
                <a:spcPts val="1120"/>
              </a:spcBef>
              <a:buNone/>
              <a:defRPr sz="1820"/>
            </a:lvl1pPr>
            <a:lvl2pPr marL="640080" indent="0">
              <a:buNone/>
              <a:defRPr sz="1680"/>
            </a:lvl2pPr>
            <a:lvl3pPr marL="1280160" indent="0">
              <a:buNone/>
              <a:defRPr sz="1400"/>
            </a:lvl3pPr>
            <a:lvl4pPr marL="1920240" indent="0">
              <a:buNone/>
              <a:defRPr sz="1260"/>
            </a:lvl4pPr>
            <a:lvl5pPr marL="2560320" indent="0">
              <a:buNone/>
              <a:defRPr sz="1260"/>
            </a:lvl5pPr>
            <a:lvl6pPr marL="3200400" indent="0">
              <a:buNone/>
              <a:defRPr sz="1260"/>
            </a:lvl6pPr>
            <a:lvl7pPr marL="3840480" indent="0">
              <a:buNone/>
              <a:defRPr sz="1260"/>
            </a:lvl7pPr>
            <a:lvl8pPr marL="4480560" indent="0">
              <a:buNone/>
              <a:defRPr sz="1260"/>
            </a:lvl8pPr>
            <a:lvl9pPr marL="5120640" indent="0">
              <a:buNone/>
              <a:defRPr sz="1260"/>
            </a:lvl9pPr>
          </a:lstStyle>
          <a:p>
            <a:pPr lvl="0"/>
            <a:r>
              <a:rPr lang="en-US"/>
              <a:t>Click to edit Master text styles</a:t>
            </a:r>
          </a:p>
        </p:txBody>
      </p:sp>
      <p:sp>
        <p:nvSpPr>
          <p:cNvPr id="5" name="Date Placeholder 4"/>
          <p:cNvSpPr>
            <a:spLocks noGrp="1"/>
          </p:cNvSpPr>
          <p:nvPr>
            <p:ph type="dt" sz="half" idx="10"/>
          </p:nvPr>
        </p:nvSpPr>
        <p:spPr/>
        <p:txBody>
          <a:bodyPr/>
          <a:lstStyle/>
          <a:p>
            <a:fld id="{D84822BC-CF5C-40F2-90D6-15FE3A5D17F9}" type="datetimeFigureOut">
              <a:rPr lang="en-GB" smtClean="0"/>
              <a:t>15/06/2020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E09B1C56-CF74-4190-AC2C-3EC72F33B056}" type="slidenum">
              <a:rPr lang="en-GB" smtClean="0"/>
              <a:t>‹#›</a:t>
            </a:fld>
            <a:endParaRPr lang="en-GB" dirty="0"/>
          </a:p>
        </p:txBody>
      </p:sp>
    </p:spTree>
    <p:extLst>
      <p:ext uri="{BB962C8B-B14F-4D97-AF65-F5344CB8AC3E}">
        <p14:creationId xmlns:p14="http://schemas.microsoft.com/office/powerpoint/2010/main" val="739970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7147560"/>
            <a:ext cx="11857482" cy="245364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60120" y="7360920"/>
            <a:ext cx="10481310" cy="1280160"/>
          </a:xfrm>
        </p:spPr>
        <p:txBody>
          <a:bodyPr anchor="b">
            <a:normAutofit/>
          </a:bodyPr>
          <a:lstStyle>
            <a:lvl1pPr>
              <a:defRPr sz="392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2"/>
            <a:ext cx="11857482" cy="7180492"/>
          </a:xfrm>
          <a:solidFill>
            <a:schemeClr val="accent1"/>
          </a:solidFill>
        </p:spPr>
        <p:txBody>
          <a:bodyPr anchor="t"/>
          <a:lstStyle>
            <a:lvl1pPr marL="0" indent="0">
              <a:buNone/>
              <a:defRPr sz="4480">
                <a:solidFill>
                  <a:schemeClr val="bg1"/>
                </a:solidFill>
              </a:defRPr>
            </a:lvl1pPr>
            <a:lvl2pPr marL="640080" indent="0">
              <a:buNone/>
              <a:defRPr sz="3920"/>
            </a:lvl2pPr>
            <a:lvl3pPr marL="1280160" indent="0">
              <a:buNone/>
              <a:defRPr sz="3360"/>
            </a:lvl3pPr>
            <a:lvl4pPr marL="1920240" indent="0">
              <a:buNone/>
              <a:defRPr sz="2800"/>
            </a:lvl4pPr>
            <a:lvl5pPr marL="2560320" indent="0">
              <a:buNone/>
              <a:defRPr sz="2800"/>
            </a:lvl5pPr>
            <a:lvl6pPr marL="3200400" indent="0">
              <a:buNone/>
              <a:defRPr sz="2800"/>
            </a:lvl6pPr>
            <a:lvl7pPr marL="3840480" indent="0">
              <a:buNone/>
              <a:defRPr sz="2800"/>
            </a:lvl7pPr>
            <a:lvl8pPr marL="4480560" indent="0">
              <a:buNone/>
              <a:defRPr sz="2800"/>
            </a:lvl8pPr>
            <a:lvl9pPr marL="5120640" indent="0">
              <a:buNone/>
              <a:defRPr sz="2800"/>
            </a:lvl9pPr>
          </a:lstStyle>
          <a:p>
            <a:r>
              <a:rPr lang="en-US" dirty="0"/>
              <a:t>Click icon to add picture</a:t>
            </a:r>
          </a:p>
        </p:txBody>
      </p:sp>
      <p:sp>
        <p:nvSpPr>
          <p:cNvPr id="4" name="Text Placeholder 3"/>
          <p:cNvSpPr>
            <a:spLocks noGrp="1"/>
          </p:cNvSpPr>
          <p:nvPr>
            <p:ph type="body" sz="half" idx="2"/>
          </p:nvPr>
        </p:nvSpPr>
        <p:spPr>
          <a:xfrm>
            <a:off x="960120" y="8552027"/>
            <a:ext cx="10481310" cy="835815"/>
          </a:xfrm>
        </p:spPr>
        <p:txBody>
          <a:bodyPr>
            <a:normAutofit/>
          </a:bodyPr>
          <a:lstStyle>
            <a:lvl1pPr marL="0" indent="0">
              <a:lnSpc>
                <a:spcPct val="100000"/>
              </a:lnSpc>
              <a:spcBef>
                <a:spcPts val="1120"/>
              </a:spcBef>
              <a:buNone/>
              <a:defRPr sz="1820">
                <a:solidFill>
                  <a:schemeClr val="bg1">
                    <a:lumMod val="85000"/>
                  </a:schemeClr>
                </a:solidFill>
              </a:defRPr>
            </a:lvl1pPr>
            <a:lvl2pPr marL="640080" indent="0">
              <a:buNone/>
              <a:defRPr sz="1680"/>
            </a:lvl2pPr>
            <a:lvl3pPr marL="1280160" indent="0">
              <a:buNone/>
              <a:defRPr sz="1400"/>
            </a:lvl3pPr>
            <a:lvl4pPr marL="1920240" indent="0">
              <a:buNone/>
              <a:defRPr sz="1260"/>
            </a:lvl4pPr>
            <a:lvl5pPr marL="2560320" indent="0">
              <a:buNone/>
              <a:defRPr sz="1260"/>
            </a:lvl5pPr>
            <a:lvl6pPr marL="3200400" indent="0">
              <a:buNone/>
              <a:defRPr sz="1260"/>
            </a:lvl6pPr>
            <a:lvl7pPr marL="3840480" indent="0">
              <a:buNone/>
              <a:defRPr sz="1260"/>
            </a:lvl7pPr>
            <a:lvl8pPr marL="4480560" indent="0">
              <a:buNone/>
              <a:defRPr sz="1260"/>
            </a:lvl8pPr>
            <a:lvl9pPr marL="5120640" indent="0">
              <a:buNone/>
              <a:defRPr sz="1260"/>
            </a:lvl9pPr>
          </a:lstStyle>
          <a:p>
            <a:pPr lvl="0"/>
            <a:r>
              <a:rPr lang="en-US"/>
              <a:t>Click to edit Master text styles</a:t>
            </a:r>
          </a:p>
        </p:txBody>
      </p:sp>
      <p:sp>
        <p:nvSpPr>
          <p:cNvPr id="5" name="Date Placeholder 4"/>
          <p:cNvSpPr>
            <a:spLocks noGrp="1"/>
          </p:cNvSpPr>
          <p:nvPr>
            <p:ph type="dt" sz="half" idx="10"/>
          </p:nvPr>
        </p:nvSpPr>
        <p:spPr/>
        <p:txBody>
          <a:bodyPr/>
          <a:lstStyle/>
          <a:p>
            <a:fld id="{D84822BC-CF5C-40F2-90D6-15FE3A5D17F9}" type="datetimeFigureOut">
              <a:rPr lang="en-GB" smtClean="0"/>
              <a:t>15/06/2020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E09B1C56-CF74-4190-AC2C-3EC72F33B056}" type="slidenum">
              <a:rPr lang="en-GB" smtClean="0"/>
              <a:t>‹#›</a:t>
            </a:fld>
            <a:endParaRPr lang="en-GB" dirty="0"/>
          </a:p>
        </p:txBody>
      </p:sp>
    </p:spTree>
    <p:extLst>
      <p:ext uri="{BB962C8B-B14F-4D97-AF65-F5344CB8AC3E}">
        <p14:creationId xmlns:p14="http://schemas.microsoft.com/office/powerpoint/2010/main" val="1316641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785473" y="0"/>
            <a:ext cx="1024128" cy="96012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24966" y="512064"/>
            <a:ext cx="10177272" cy="185578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324966" y="2560322"/>
            <a:ext cx="9025128" cy="60918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964039" y="1461849"/>
            <a:ext cx="2666999" cy="383382"/>
          </a:xfrm>
          <a:prstGeom prst="rect">
            <a:avLst/>
          </a:prstGeom>
        </p:spPr>
        <p:txBody>
          <a:bodyPr vert="horz" lIns="91440" tIns="45720" rIns="91440" bIns="45720" rtlCol="0" anchor="ctr"/>
          <a:lstStyle>
            <a:lvl1pPr algn="r">
              <a:defRPr sz="1470" b="0">
                <a:solidFill>
                  <a:schemeClr val="tx2">
                    <a:lumMod val="20000"/>
                    <a:lumOff val="80000"/>
                  </a:schemeClr>
                </a:solidFill>
              </a:defRPr>
            </a:lvl1pPr>
          </a:lstStyle>
          <a:p>
            <a:fld id="{D84822BC-CF5C-40F2-90D6-15FE3A5D17F9}" type="datetimeFigureOut">
              <a:rPr lang="en-GB" smtClean="0"/>
              <a:t>15/06/2020</a:t>
            </a:fld>
            <a:endParaRPr lang="en-GB" dirty="0"/>
          </a:p>
        </p:txBody>
      </p:sp>
      <p:sp>
        <p:nvSpPr>
          <p:cNvPr id="5" name="Footer Placeholder 4"/>
          <p:cNvSpPr>
            <a:spLocks noGrp="1"/>
          </p:cNvSpPr>
          <p:nvPr>
            <p:ph type="ftr" sz="quarter" idx="3"/>
          </p:nvPr>
        </p:nvSpPr>
        <p:spPr>
          <a:xfrm rot="16200000">
            <a:off x="9790557" y="5729049"/>
            <a:ext cx="5013960" cy="383382"/>
          </a:xfrm>
          <a:prstGeom prst="rect">
            <a:avLst/>
          </a:prstGeom>
        </p:spPr>
        <p:txBody>
          <a:bodyPr vert="horz" lIns="91440" tIns="45720" rIns="91440" bIns="45720" rtlCol="0" anchor="ctr"/>
          <a:lstStyle>
            <a:lvl1pPr algn="l">
              <a:defRPr sz="1470">
                <a:solidFill>
                  <a:schemeClr val="tx2">
                    <a:lumMod val="20000"/>
                    <a:lumOff val="80000"/>
                  </a:schemeClr>
                </a:solidFill>
              </a:defRPr>
            </a:lvl1pPr>
          </a:lstStyle>
          <a:p>
            <a:endParaRPr lang="en-GB" dirty="0"/>
          </a:p>
        </p:txBody>
      </p:sp>
      <p:sp>
        <p:nvSpPr>
          <p:cNvPr id="6" name="Slide Number Placeholder 5"/>
          <p:cNvSpPr>
            <a:spLocks noGrp="1"/>
          </p:cNvSpPr>
          <p:nvPr>
            <p:ph type="sldNum" sz="quarter" idx="4"/>
          </p:nvPr>
        </p:nvSpPr>
        <p:spPr>
          <a:xfrm>
            <a:off x="11817477" y="8641082"/>
            <a:ext cx="960120" cy="831215"/>
          </a:xfrm>
          <a:prstGeom prst="rect">
            <a:avLst/>
          </a:prstGeom>
        </p:spPr>
        <p:txBody>
          <a:bodyPr vert="horz" lIns="27432" tIns="45720" rIns="27432" bIns="45720" rtlCol="0" anchor="ctr">
            <a:normAutofit/>
          </a:bodyPr>
          <a:lstStyle>
            <a:lvl1pPr algn="ctr">
              <a:defRPr sz="4480">
                <a:solidFill>
                  <a:schemeClr val="tx2">
                    <a:lumMod val="60000"/>
                    <a:lumOff val="40000"/>
                  </a:schemeClr>
                </a:solidFill>
              </a:defRPr>
            </a:lvl1pPr>
          </a:lstStyle>
          <a:p>
            <a:fld id="{E09B1C56-CF74-4190-AC2C-3EC72F33B056}" type="slidenum">
              <a:rPr lang="en-GB" smtClean="0"/>
              <a:t>‹#›</a:t>
            </a:fld>
            <a:endParaRPr lang="en-GB" dirty="0"/>
          </a:p>
        </p:txBody>
      </p:sp>
    </p:spTree>
    <p:extLst>
      <p:ext uri="{BB962C8B-B14F-4D97-AF65-F5344CB8AC3E}">
        <p14:creationId xmlns:p14="http://schemas.microsoft.com/office/powerpoint/2010/main" val="345798980"/>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l" defTabSz="1280160" rtl="0" eaLnBrk="1" latinLnBrk="0" hangingPunct="1">
        <a:lnSpc>
          <a:spcPct val="90000"/>
        </a:lnSpc>
        <a:spcBef>
          <a:spcPct val="0"/>
        </a:spcBef>
        <a:buNone/>
        <a:defRPr sz="5600" kern="1200" spc="-70" baseline="0">
          <a:solidFill>
            <a:schemeClr val="tx1"/>
          </a:solidFill>
          <a:latin typeface="+mj-lt"/>
          <a:ea typeface="+mj-ea"/>
          <a:cs typeface="+mj-cs"/>
        </a:defRPr>
      </a:lvl1pPr>
    </p:titleStyle>
    <p:bodyStyle>
      <a:lvl1pPr marL="256032" indent="-256032" algn="l" defTabSz="1280160" rtl="0" eaLnBrk="1" latinLnBrk="0" hangingPunct="1">
        <a:lnSpc>
          <a:spcPct val="95000"/>
        </a:lnSpc>
        <a:spcBef>
          <a:spcPts val="1960"/>
        </a:spcBef>
        <a:spcAft>
          <a:spcPts val="280"/>
        </a:spcAft>
        <a:buClr>
          <a:schemeClr val="accent1"/>
        </a:buClr>
        <a:buSzPct val="80000"/>
        <a:buFont typeface="Arial" pitchFamily="34" charset="0"/>
        <a:buChar char="•"/>
        <a:defRPr sz="2520" kern="1200" spc="14" baseline="0">
          <a:solidFill>
            <a:schemeClr val="tx1"/>
          </a:solidFill>
          <a:latin typeface="+mn-lt"/>
          <a:ea typeface="+mn-ea"/>
          <a:cs typeface="+mn-cs"/>
        </a:defRPr>
      </a:lvl1pPr>
      <a:lvl2pPr marL="640080" indent="-256032" algn="l" defTabSz="1280160" rtl="0" eaLnBrk="1" latinLnBrk="0" hangingPunct="1">
        <a:lnSpc>
          <a:spcPct val="90000"/>
        </a:lnSpc>
        <a:spcBef>
          <a:spcPts val="420"/>
        </a:spcBef>
        <a:spcAft>
          <a:spcPts val="420"/>
        </a:spcAft>
        <a:buClr>
          <a:schemeClr val="accent1"/>
        </a:buClr>
        <a:buFont typeface="Wingdings 2" pitchFamily="18" charset="2"/>
        <a:buChar char=""/>
        <a:defRPr sz="2240" kern="1200">
          <a:solidFill>
            <a:schemeClr val="tx1">
              <a:lumMod val="85000"/>
              <a:lumOff val="15000"/>
            </a:schemeClr>
          </a:solidFill>
          <a:latin typeface="+mn-lt"/>
          <a:ea typeface="+mn-ea"/>
          <a:cs typeface="+mn-cs"/>
        </a:defRPr>
      </a:lvl2pPr>
      <a:lvl3pPr marL="1024128" indent="-256032" algn="l" defTabSz="1280160" rtl="0" eaLnBrk="1" latinLnBrk="0" hangingPunct="1">
        <a:lnSpc>
          <a:spcPct val="90000"/>
        </a:lnSpc>
        <a:spcBef>
          <a:spcPts val="420"/>
        </a:spcBef>
        <a:spcAft>
          <a:spcPts val="420"/>
        </a:spcAft>
        <a:buClr>
          <a:schemeClr val="accent1"/>
        </a:buClr>
        <a:buFont typeface="Wingdings 2" pitchFamily="18" charset="2"/>
        <a:buChar char=""/>
        <a:defRPr sz="1960" kern="1200">
          <a:solidFill>
            <a:schemeClr val="tx1">
              <a:lumMod val="85000"/>
              <a:lumOff val="15000"/>
            </a:schemeClr>
          </a:solidFill>
          <a:latin typeface="+mn-lt"/>
          <a:ea typeface="+mn-ea"/>
          <a:cs typeface="+mn-cs"/>
        </a:defRPr>
      </a:lvl3pPr>
      <a:lvl4pPr marL="1408176" indent="-256032" algn="l" defTabSz="1280160" rtl="0" eaLnBrk="1" latinLnBrk="0" hangingPunct="1">
        <a:lnSpc>
          <a:spcPct val="90000"/>
        </a:lnSpc>
        <a:spcBef>
          <a:spcPts val="420"/>
        </a:spcBef>
        <a:spcAft>
          <a:spcPts val="420"/>
        </a:spcAft>
        <a:buClr>
          <a:schemeClr val="accent1"/>
        </a:buClr>
        <a:buFont typeface="Wingdings 2" pitchFamily="18" charset="2"/>
        <a:buChar char=""/>
        <a:defRPr sz="1960" kern="1200">
          <a:solidFill>
            <a:schemeClr val="tx1">
              <a:lumMod val="85000"/>
              <a:lumOff val="15000"/>
            </a:schemeClr>
          </a:solidFill>
          <a:latin typeface="+mn-lt"/>
          <a:ea typeface="+mn-ea"/>
          <a:cs typeface="+mn-cs"/>
        </a:defRPr>
      </a:lvl4pPr>
      <a:lvl5pPr marL="1792224" indent="-256032" algn="l" defTabSz="1280160" rtl="0" eaLnBrk="1" latinLnBrk="0" hangingPunct="1">
        <a:lnSpc>
          <a:spcPct val="90000"/>
        </a:lnSpc>
        <a:spcBef>
          <a:spcPts val="420"/>
        </a:spcBef>
        <a:spcAft>
          <a:spcPts val="420"/>
        </a:spcAft>
        <a:buClr>
          <a:schemeClr val="accent1"/>
        </a:buClr>
        <a:buFont typeface="Wingdings 2" pitchFamily="18" charset="2"/>
        <a:buChar char=""/>
        <a:defRPr sz="1960" kern="1200">
          <a:solidFill>
            <a:schemeClr val="tx1">
              <a:lumMod val="85000"/>
              <a:lumOff val="15000"/>
            </a:schemeClr>
          </a:solidFill>
          <a:latin typeface="+mn-lt"/>
          <a:ea typeface="+mn-ea"/>
          <a:cs typeface="+mn-cs"/>
        </a:defRPr>
      </a:lvl5pPr>
      <a:lvl6pPr marL="2240000" indent="-320040" algn="l" defTabSz="1280160" rtl="0" eaLnBrk="1" latinLnBrk="0" hangingPunct="1">
        <a:lnSpc>
          <a:spcPct val="90000"/>
        </a:lnSpc>
        <a:spcBef>
          <a:spcPts val="420"/>
        </a:spcBef>
        <a:spcAft>
          <a:spcPts val="420"/>
        </a:spcAft>
        <a:buClr>
          <a:schemeClr val="accent1"/>
        </a:buClr>
        <a:buFont typeface="Wingdings 2" pitchFamily="18" charset="2"/>
        <a:buChar char=""/>
        <a:defRPr sz="1960" kern="1200">
          <a:solidFill>
            <a:schemeClr val="tx1">
              <a:lumMod val="85000"/>
              <a:lumOff val="15000"/>
            </a:schemeClr>
          </a:solidFill>
          <a:latin typeface="+mn-lt"/>
          <a:ea typeface="+mn-ea"/>
          <a:cs typeface="+mn-cs"/>
        </a:defRPr>
      </a:lvl6pPr>
      <a:lvl7pPr marL="2660000" indent="-320040" algn="l" defTabSz="1280160" rtl="0" eaLnBrk="1" latinLnBrk="0" hangingPunct="1">
        <a:lnSpc>
          <a:spcPct val="90000"/>
        </a:lnSpc>
        <a:spcBef>
          <a:spcPts val="420"/>
        </a:spcBef>
        <a:spcAft>
          <a:spcPts val="420"/>
        </a:spcAft>
        <a:buClr>
          <a:schemeClr val="accent1"/>
        </a:buClr>
        <a:buFont typeface="Wingdings 2" pitchFamily="18" charset="2"/>
        <a:buChar char=""/>
        <a:defRPr sz="1960" kern="1200">
          <a:solidFill>
            <a:schemeClr val="tx1">
              <a:lumMod val="85000"/>
              <a:lumOff val="15000"/>
            </a:schemeClr>
          </a:solidFill>
          <a:latin typeface="+mn-lt"/>
          <a:ea typeface="+mn-ea"/>
          <a:cs typeface="+mn-cs"/>
        </a:defRPr>
      </a:lvl7pPr>
      <a:lvl8pPr marL="3080000" indent="-320040" algn="l" defTabSz="1280160" rtl="0" eaLnBrk="1" latinLnBrk="0" hangingPunct="1">
        <a:lnSpc>
          <a:spcPct val="90000"/>
        </a:lnSpc>
        <a:spcBef>
          <a:spcPts val="420"/>
        </a:spcBef>
        <a:spcAft>
          <a:spcPts val="420"/>
        </a:spcAft>
        <a:buClr>
          <a:schemeClr val="accent1"/>
        </a:buClr>
        <a:buFont typeface="Wingdings 2" pitchFamily="18" charset="2"/>
        <a:buChar char=""/>
        <a:defRPr sz="1960" kern="1200">
          <a:solidFill>
            <a:schemeClr val="tx1">
              <a:lumMod val="85000"/>
              <a:lumOff val="15000"/>
            </a:schemeClr>
          </a:solidFill>
          <a:latin typeface="+mn-lt"/>
          <a:ea typeface="+mn-ea"/>
          <a:cs typeface="+mn-cs"/>
        </a:defRPr>
      </a:lvl8pPr>
      <a:lvl9pPr marL="3500000" indent="-320040" algn="l" defTabSz="1280160" rtl="0" eaLnBrk="1" latinLnBrk="0" hangingPunct="1">
        <a:lnSpc>
          <a:spcPct val="90000"/>
        </a:lnSpc>
        <a:spcBef>
          <a:spcPts val="420"/>
        </a:spcBef>
        <a:spcAft>
          <a:spcPts val="420"/>
        </a:spcAft>
        <a:buClr>
          <a:schemeClr val="accent1"/>
        </a:buClr>
        <a:buFont typeface="Wingdings 2" pitchFamily="18" charset="2"/>
        <a:buChar char=""/>
        <a:defRPr sz="1960" kern="1200">
          <a:solidFill>
            <a:schemeClr val="tx1">
              <a:lumMod val="85000"/>
              <a:lumOff val="15000"/>
            </a:schemeClr>
          </a:solidFill>
          <a:latin typeface="+mn-lt"/>
          <a:ea typeface="+mn-ea"/>
          <a:cs typeface="+mn-cs"/>
        </a:defRPr>
      </a:lvl9pPr>
    </p:bodyStyle>
    <p:otherStyle>
      <a:defPPr>
        <a:defRPr lang="en-US"/>
      </a:defPPr>
      <a:lvl1pPr marL="0" algn="l" defTabSz="1280160" rtl="0" eaLnBrk="1" latinLnBrk="0" hangingPunct="1">
        <a:defRPr sz="2520" kern="1200">
          <a:solidFill>
            <a:schemeClr val="tx1"/>
          </a:solidFill>
          <a:latin typeface="+mn-lt"/>
          <a:ea typeface="+mn-ea"/>
          <a:cs typeface="+mn-cs"/>
        </a:defRPr>
      </a:lvl1pPr>
      <a:lvl2pPr marL="640080" algn="l" defTabSz="1280160" rtl="0" eaLnBrk="1" latinLnBrk="0" hangingPunct="1">
        <a:defRPr sz="2520" kern="1200">
          <a:solidFill>
            <a:schemeClr val="tx1"/>
          </a:solidFill>
          <a:latin typeface="+mn-lt"/>
          <a:ea typeface="+mn-ea"/>
          <a:cs typeface="+mn-cs"/>
        </a:defRPr>
      </a:lvl2pPr>
      <a:lvl3pPr marL="1280160" algn="l" defTabSz="1280160" rtl="0" eaLnBrk="1" latinLnBrk="0" hangingPunct="1">
        <a:defRPr sz="2520" kern="1200">
          <a:solidFill>
            <a:schemeClr val="tx1"/>
          </a:solidFill>
          <a:latin typeface="+mn-lt"/>
          <a:ea typeface="+mn-ea"/>
          <a:cs typeface="+mn-cs"/>
        </a:defRPr>
      </a:lvl3pPr>
      <a:lvl4pPr marL="1920240" algn="l" defTabSz="1280160" rtl="0" eaLnBrk="1" latinLnBrk="0" hangingPunct="1">
        <a:defRPr sz="2520" kern="1200">
          <a:solidFill>
            <a:schemeClr val="tx1"/>
          </a:solidFill>
          <a:latin typeface="+mn-lt"/>
          <a:ea typeface="+mn-ea"/>
          <a:cs typeface="+mn-cs"/>
        </a:defRPr>
      </a:lvl4pPr>
      <a:lvl5pPr marL="2560320" algn="l" defTabSz="1280160" rtl="0" eaLnBrk="1" latinLnBrk="0" hangingPunct="1">
        <a:defRPr sz="2520" kern="1200">
          <a:solidFill>
            <a:schemeClr val="tx1"/>
          </a:solidFill>
          <a:latin typeface="+mn-lt"/>
          <a:ea typeface="+mn-ea"/>
          <a:cs typeface="+mn-cs"/>
        </a:defRPr>
      </a:lvl5pPr>
      <a:lvl6pPr marL="3200400" algn="l" defTabSz="1280160" rtl="0" eaLnBrk="1" latinLnBrk="0" hangingPunct="1">
        <a:defRPr sz="2520" kern="1200">
          <a:solidFill>
            <a:schemeClr val="tx1"/>
          </a:solidFill>
          <a:latin typeface="+mn-lt"/>
          <a:ea typeface="+mn-ea"/>
          <a:cs typeface="+mn-cs"/>
        </a:defRPr>
      </a:lvl6pPr>
      <a:lvl7pPr marL="3840480" algn="l" defTabSz="1280160" rtl="0" eaLnBrk="1" latinLnBrk="0" hangingPunct="1">
        <a:defRPr sz="2520" kern="1200">
          <a:solidFill>
            <a:schemeClr val="tx1"/>
          </a:solidFill>
          <a:latin typeface="+mn-lt"/>
          <a:ea typeface="+mn-ea"/>
          <a:cs typeface="+mn-cs"/>
        </a:defRPr>
      </a:lvl7pPr>
      <a:lvl8pPr marL="4480560" algn="l" defTabSz="1280160" rtl="0" eaLnBrk="1" latinLnBrk="0" hangingPunct="1">
        <a:defRPr sz="2520" kern="1200">
          <a:solidFill>
            <a:schemeClr val="tx1"/>
          </a:solidFill>
          <a:latin typeface="+mn-lt"/>
          <a:ea typeface="+mn-ea"/>
          <a:cs typeface="+mn-cs"/>
        </a:defRPr>
      </a:lvl8pPr>
      <a:lvl9pPr marL="5120640" algn="l" defTabSz="1280160" rtl="0" eaLnBrk="1" latinLnBrk="0" hangingPunct="1">
        <a:defRPr sz="25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jpg"/><Relationship Id="rId3" Type="http://schemas.openxmlformats.org/officeDocument/2006/relationships/image" Target="../media/image6.jpg"/><Relationship Id="rId7" Type="http://schemas.openxmlformats.org/officeDocument/2006/relationships/image" Target="../media/image10.jpg"/><Relationship Id="rId12" Type="http://schemas.openxmlformats.org/officeDocument/2006/relationships/image" Target="../media/image15.jp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jpg"/><Relationship Id="rId5" Type="http://schemas.openxmlformats.org/officeDocument/2006/relationships/image" Target="../media/image8.jpg"/><Relationship Id="rId10" Type="http://schemas.openxmlformats.org/officeDocument/2006/relationships/image" Target="../media/image13.jpg"/><Relationship Id="rId4" Type="http://schemas.openxmlformats.org/officeDocument/2006/relationships/image" Target="../media/image7.jpg"/><Relationship Id="rId9" Type="http://schemas.openxmlformats.org/officeDocument/2006/relationships/image" Target="../media/image12.jp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iucn.org/resources/issues-briefs/gender-and-climate-change" TargetMode="Externa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iucn.org/resources/issues-briefs/gender-and-climate-change" TargetMode="Externa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hyperlink" Target="https://www.campaigncc.org/schoolresources" TargetMode="External"/><Relationship Id="rId2" Type="http://schemas.openxmlformats.org/officeDocument/2006/relationships/hyperlink" Target="https://www.stanfordchildrens.org/en/topic/default?id=cognitive-development-90-P01594" TargetMode="Externa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hyperlink" Target="https://www.campaigncc.org/schoolresources" TargetMode="External"/><Relationship Id="rId2" Type="http://schemas.openxmlformats.org/officeDocument/2006/relationships/hyperlink" Target="https://www.stanfordchildrens.org/en/topic/default?id=cognitive-development-90-P01594" TargetMode="External"/><Relationship Id="rId1" Type="http://schemas.openxmlformats.org/officeDocument/2006/relationships/slideLayout" Target="../slideLayouts/slideLayout2.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5A993-1B12-4443-87F4-12123E77BCD8}"/>
              </a:ext>
            </a:extLst>
          </p:cNvPr>
          <p:cNvSpPr>
            <a:spLocks noGrp="1"/>
          </p:cNvSpPr>
          <p:nvPr>
            <p:ph type="ctrTitle"/>
          </p:nvPr>
        </p:nvSpPr>
        <p:spPr>
          <a:xfrm>
            <a:off x="1324965" y="1440178"/>
            <a:ext cx="9889236" cy="5406916"/>
          </a:xfrm>
        </p:spPr>
        <p:txBody>
          <a:bodyPr anchor="ctr">
            <a:normAutofit/>
          </a:bodyPr>
          <a:lstStyle/>
          <a:p>
            <a:pPr algn="ctr"/>
            <a:r>
              <a:rPr lang="en-US" sz="7300" dirty="0"/>
              <a:t>Contextual Challenge 2020-2021</a:t>
            </a:r>
            <a:endParaRPr lang="en-GB" sz="7300" dirty="0"/>
          </a:p>
        </p:txBody>
      </p:sp>
      <p:sp>
        <p:nvSpPr>
          <p:cNvPr id="3" name="Subtitle 2">
            <a:extLst>
              <a:ext uri="{FF2B5EF4-FFF2-40B4-BE49-F238E27FC236}">
                <a16:creationId xmlns:a16="http://schemas.microsoft.com/office/drawing/2014/main" id="{CF7E7578-8AF7-4215-8839-1E5246E39437}"/>
              </a:ext>
            </a:extLst>
          </p:cNvPr>
          <p:cNvSpPr>
            <a:spLocks noGrp="1"/>
          </p:cNvSpPr>
          <p:nvPr>
            <p:ph type="subTitle" idx="1"/>
          </p:nvPr>
        </p:nvSpPr>
        <p:spPr>
          <a:xfrm>
            <a:off x="1324965" y="7332738"/>
            <a:ext cx="9889236" cy="1656565"/>
          </a:xfrm>
        </p:spPr>
        <p:txBody>
          <a:bodyPr>
            <a:normAutofit/>
          </a:bodyPr>
          <a:lstStyle/>
          <a:p>
            <a:pPr algn="ctr"/>
            <a:r>
              <a:rPr lang="en-US" dirty="0"/>
              <a:t>By Kahngjoon Koh</a:t>
            </a:r>
            <a:endParaRPr lang="en-GB" dirty="0"/>
          </a:p>
        </p:txBody>
      </p:sp>
      <p:cxnSp>
        <p:nvCxnSpPr>
          <p:cNvPr id="27" name="Straight Connector 26">
            <a:extLst>
              <a:ext uri="{FF2B5EF4-FFF2-40B4-BE49-F238E27FC236}">
                <a16:creationId xmlns:a16="http://schemas.microsoft.com/office/drawing/2014/main" id="{D7E8ECA2-60A0-4D39-817D-F1E982ED7F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34075" y="7136628"/>
            <a:ext cx="626213"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44061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r>
              <a:rPr lang="en-GB" dirty="0"/>
              <a:t>The User</a:t>
            </a:r>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a:spcBef>
                <a:spcPts val="0"/>
              </a:spcBef>
              <a:spcAft>
                <a:spcPts val="0"/>
              </a:spcAft>
            </a:pPr>
            <a:endParaRPr lang="en-GB"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115919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r>
              <a:rPr lang="en-GB" dirty="0"/>
              <a:t>Investigation</a:t>
            </a:r>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a:spcBef>
                <a:spcPts val="0"/>
              </a:spcBef>
              <a:spcAft>
                <a:spcPts val="0"/>
              </a:spcAft>
            </a:pPr>
            <a:endParaRPr lang="en-GB"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13924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r>
              <a:rPr lang="en-GB" dirty="0"/>
              <a:t>Spec</a:t>
            </a:r>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a:spcBef>
                <a:spcPts val="0"/>
              </a:spcBef>
              <a:spcAft>
                <a:spcPts val="0"/>
              </a:spcAft>
            </a:pPr>
            <a:endParaRPr lang="en-GB" sz="1200" dirty="0"/>
          </a:p>
        </p:txBody>
      </p:sp>
      <p:pic>
        <p:nvPicPr>
          <p:cNvPr id="4" name="Picture 2" descr="A screenshot of a cell phone&#10;&#10;Description generated with very high confidence">
            <a:extLst>
              <a:ext uri="{FF2B5EF4-FFF2-40B4-BE49-F238E27FC236}">
                <a16:creationId xmlns:a16="http://schemas.microsoft.com/office/drawing/2014/main" id="{95D115FC-2200-4EB6-82B9-ABEA8856F39D}"/>
              </a:ext>
            </a:extLst>
          </p:cNvPr>
          <p:cNvPicPr>
            <a:picLocks noChangeAspect="1"/>
          </p:cNvPicPr>
          <p:nvPr/>
        </p:nvPicPr>
        <p:blipFill>
          <a:blip r:embed="rId2"/>
          <a:stretch>
            <a:fillRect/>
          </a:stretch>
        </p:blipFill>
        <p:spPr>
          <a:xfrm>
            <a:off x="1135216" y="2134612"/>
            <a:ext cx="9792979" cy="612375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60BFD3B-45FE-4A73-8925-D351DDE2C37F}"/>
              </a:ext>
            </a:extLst>
          </p:cNvPr>
          <p:cNvSpPr txBox="1"/>
          <p:nvPr/>
        </p:nvSpPr>
        <p:spPr>
          <a:xfrm>
            <a:off x="133814" y="6261619"/>
            <a:ext cx="6155473" cy="1754326"/>
          </a:xfrm>
          <a:prstGeom prst="rect">
            <a:avLst/>
          </a:prstGeom>
          <a:noFill/>
        </p:spPr>
        <p:txBody>
          <a:bodyPr wrap="square" rtlCol="0">
            <a:spAutoFit/>
          </a:bodyPr>
          <a:lstStyle/>
          <a:p>
            <a:r>
              <a:rPr lang="en-GB" dirty="0">
                <a:solidFill>
                  <a:srgbClr val="FF0000"/>
                </a:solidFill>
              </a:rPr>
              <a:t>Needs of users</a:t>
            </a:r>
          </a:p>
          <a:p>
            <a:r>
              <a:rPr lang="en-GB" dirty="0">
                <a:solidFill>
                  <a:srgbClr val="FF0000"/>
                </a:solidFill>
              </a:rPr>
              <a:t>Research users</a:t>
            </a:r>
          </a:p>
          <a:p>
            <a:r>
              <a:rPr lang="en-GB" dirty="0">
                <a:solidFill>
                  <a:srgbClr val="FF0000"/>
                </a:solidFill>
              </a:rPr>
              <a:t>Outline design (FIND A NEED)</a:t>
            </a:r>
          </a:p>
          <a:p>
            <a:r>
              <a:rPr lang="en-GB" dirty="0">
                <a:solidFill>
                  <a:srgbClr val="FF0000"/>
                </a:solidFill>
              </a:rPr>
              <a:t>Investigate existing products</a:t>
            </a:r>
          </a:p>
          <a:p>
            <a:r>
              <a:rPr lang="en-GB" dirty="0">
                <a:solidFill>
                  <a:srgbClr val="FF0000"/>
                </a:solidFill>
              </a:rPr>
              <a:t>Other researches for design specification</a:t>
            </a:r>
          </a:p>
          <a:p>
            <a:endParaRPr lang="en-GB" dirty="0">
              <a:solidFill>
                <a:srgbClr val="FF0000"/>
              </a:solidFill>
            </a:endParaRPr>
          </a:p>
        </p:txBody>
      </p:sp>
    </p:spTree>
    <p:extLst>
      <p:ext uri="{BB962C8B-B14F-4D97-AF65-F5344CB8AC3E}">
        <p14:creationId xmlns:p14="http://schemas.microsoft.com/office/powerpoint/2010/main" val="18114718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endParaRPr lang="en-GB" dirty="0"/>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a:spcBef>
                <a:spcPts val="0"/>
              </a:spcBef>
              <a:spcAft>
                <a:spcPts val="0"/>
              </a:spcAft>
            </a:pPr>
            <a:endParaRPr lang="en-GB"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775763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endParaRPr lang="en-GB" dirty="0"/>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a:spcBef>
                <a:spcPts val="0"/>
              </a:spcBef>
              <a:spcAft>
                <a:spcPts val="0"/>
              </a:spcAft>
            </a:pPr>
            <a:endParaRPr lang="en-GB"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494995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endParaRPr lang="en-GB" dirty="0"/>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a:spcBef>
                <a:spcPts val="0"/>
              </a:spcBef>
              <a:spcAft>
                <a:spcPts val="0"/>
              </a:spcAft>
            </a:pPr>
            <a:endParaRPr lang="en-GB"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446716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endParaRPr lang="en-GB" dirty="0"/>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a:spcBef>
                <a:spcPts val="0"/>
              </a:spcBef>
              <a:spcAft>
                <a:spcPts val="0"/>
              </a:spcAft>
            </a:pPr>
            <a:endParaRPr lang="en-GB"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20089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endParaRPr lang="en-GB" dirty="0"/>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a:spcBef>
                <a:spcPts val="0"/>
              </a:spcBef>
              <a:spcAft>
                <a:spcPts val="0"/>
              </a:spcAft>
            </a:pPr>
            <a:endParaRPr lang="en-GB"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619989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endParaRPr lang="en-GB" dirty="0"/>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a:spcBef>
                <a:spcPts val="0"/>
              </a:spcBef>
              <a:spcAft>
                <a:spcPts val="0"/>
              </a:spcAft>
            </a:pPr>
            <a:endParaRPr lang="en-GB"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087272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endParaRPr lang="en-GB" dirty="0"/>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a:spcBef>
                <a:spcPts val="0"/>
              </a:spcBef>
              <a:spcAft>
                <a:spcPts val="0"/>
              </a:spcAft>
            </a:pPr>
            <a:endParaRPr lang="en-GB"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0908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r>
              <a:rPr lang="en-GB" dirty="0"/>
              <a:t>Choosing the Contextual Challenge</a:t>
            </a:r>
          </a:p>
        </p:txBody>
      </p:sp>
      <p:pic>
        <p:nvPicPr>
          <p:cNvPr id="8" name="Content Placeholder 6">
            <a:extLst>
              <a:ext uri="{FF2B5EF4-FFF2-40B4-BE49-F238E27FC236}">
                <a16:creationId xmlns:a16="http://schemas.microsoft.com/office/drawing/2014/main" id="{3191BBD6-3770-43CE-B209-A0B635979CA8}"/>
              </a:ext>
            </a:extLst>
          </p:cNvPr>
          <p:cNvPicPr>
            <a:picLocks noChangeAspect="1"/>
          </p:cNvPicPr>
          <p:nvPr/>
        </p:nvPicPr>
        <p:blipFill>
          <a:blip r:embed="rId2"/>
          <a:stretch>
            <a:fillRect/>
          </a:stretch>
        </p:blipFill>
        <p:spPr>
          <a:xfrm>
            <a:off x="694844" y="2017556"/>
            <a:ext cx="10905500" cy="7227692"/>
          </a:xfrm>
          <a:prstGeom prst="rect">
            <a:avLst/>
          </a:prstGeom>
        </p:spPr>
      </p:pic>
    </p:spTree>
    <p:extLst>
      <p:ext uri="{BB962C8B-B14F-4D97-AF65-F5344CB8AC3E}">
        <p14:creationId xmlns:p14="http://schemas.microsoft.com/office/powerpoint/2010/main" val="1502034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r>
              <a:rPr lang="en-US" dirty="0"/>
              <a:t>Choosing the Contextual Challenge</a:t>
            </a:r>
            <a:endParaRPr lang="en-GB" dirty="0"/>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2"/>
            <a:ext cx="6378498" cy="7504771"/>
          </a:xfrm>
        </p:spPr>
        <p:txBody>
          <a:bodyPr numCol="1">
            <a:normAutofit lnSpcReduction="10000"/>
          </a:bodyPr>
          <a:lstStyle/>
          <a:p>
            <a:pPr marL="0" indent="0">
              <a:spcBef>
                <a:spcPts val="0"/>
              </a:spcBef>
              <a:spcAft>
                <a:spcPts val="0"/>
              </a:spcAft>
              <a:buNone/>
            </a:pPr>
            <a:r>
              <a:rPr lang="en-US" sz="1200" dirty="0">
                <a:latin typeface="Arial" panose="020B0604020202020204" pitchFamily="34" charset="0"/>
                <a:cs typeface="Arial" panose="020B0604020202020204" pitchFamily="34" charset="0"/>
              </a:rPr>
              <a:t>To choose the most suitable option I have considered every theme and question. Hence, I have created a mind map for each theme to portray my general knowledge and the possible ideas related to it. As a result, I could overview the choices and make the most reasonable decision.</a:t>
            </a:r>
          </a:p>
          <a:p>
            <a:pPr marL="0" indent="0">
              <a:spcBef>
                <a:spcPts val="0"/>
              </a:spcBef>
              <a:spcAft>
                <a:spcPts val="0"/>
              </a:spcAft>
              <a:buNone/>
            </a:pPr>
            <a:endParaRPr lang="en-US" sz="1200" dirty="0">
              <a:latin typeface="Arial" panose="020B0604020202020204" pitchFamily="34" charset="0"/>
              <a:cs typeface="Arial" panose="020B0604020202020204" pitchFamily="34" charset="0"/>
            </a:endParaRPr>
          </a:p>
          <a:p>
            <a:pPr marL="0" indent="0">
              <a:spcBef>
                <a:spcPts val="0"/>
              </a:spcBef>
              <a:spcAft>
                <a:spcPts val="0"/>
              </a:spcAft>
              <a:buNone/>
            </a:pPr>
            <a:r>
              <a:rPr lang="en-US" sz="1400" b="1" dirty="0">
                <a:latin typeface="Arial" panose="020B0604020202020204" pitchFamily="34" charset="0"/>
                <a:cs typeface="Arial" panose="020B0604020202020204" pitchFamily="34" charset="0"/>
              </a:rPr>
              <a:t>Theme 1: Climate Emergency</a:t>
            </a:r>
          </a:p>
          <a:p>
            <a:pPr marL="0" indent="0">
              <a:spcBef>
                <a:spcPts val="0"/>
              </a:spcBef>
              <a:spcAft>
                <a:spcPts val="0"/>
              </a:spcAft>
              <a:buNone/>
            </a:pPr>
            <a:r>
              <a:rPr lang="en-US" sz="1200" dirty="0">
                <a:latin typeface="Arial" panose="020B0604020202020204" pitchFamily="34" charset="0"/>
                <a:cs typeface="Arial" panose="020B0604020202020204" pitchFamily="34" charset="0"/>
              </a:rPr>
              <a:t>This was the most familiar theme to me. I was able to produce the largest and informative mind map.</a:t>
            </a:r>
          </a:p>
          <a:p>
            <a:pPr marL="0" indent="0">
              <a:spcBef>
                <a:spcPts val="0"/>
              </a:spcBef>
              <a:spcAft>
                <a:spcPts val="0"/>
              </a:spcAft>
              <a:buNone/>
            </a:pPr>
            <a:endParaRPr lang="en-US" sz="1200" dirty="0">
              <a:latin typeface="Arial" panose="020B0604020202020204" pitchFamily="34" charset="0"/>
              <a:cs typeface="Arial" panose="020B0604020202020204" pitchFamily="34" charset="0"/>
            </a:endParaRPr>
          </a:p>
          <a:p>
            <a:pPr marL="0" indent="0">
              <a:spcBef>
                <a:spcPts val="0"/>
              </a:spcBef>
              <a:spcAft>
                <a:spcPts val="0"/>
              </a:spcAft>
              <a:buNone/>
            </a:pPr>
            <a:r>
              <a:rPr lang="en-US" sz="1200" b="1" i="1" dirty="0">
                <a:latin typeface="Arial" panose="020B0604020202020204" pitchFamily="34" charset="0"/>
                <a:cs typeface="Arial" panose="020B0604020202020204" pitchFamily="34" charset="0"/>
              </a:rPr>
              <a:t>How can products be used to increase our awareness of climate emergency?</a:t>
            </a:r>
          </a:p>
          <a:p>
            <a:pPr marL="0" indent="0">
              <a:spcBef>
                <a:spcPts val="0"/>
              </a:spcBef>
              <a:spcAft>
                <a:spcPts val="0"/>
              </a:spcAft>
              <a:buNone/>
            </a:pPr>
            <a:r>
              <a:rPr lang="en-US" sz="1200" dirty="0">
                <a:latin typeface="Arial" panose="020B0604020202020204" pitchFamily="34" charset="0"/>
                <a:cs typeface="Arial" panose="020B0604020202020204" pitchFamily="34" charset="0"/>
              </a:rPr>
              <a:t>I loved the idea at first. However, after some time of thinking I thought that the concept of “measuring” awareness was to vague. I could do surveys but I thought just knowing the concept(knows but does not apply) and being more aware(</a:t>
            </a:r>
            <a:r>
              <a:rPr lang="en-US" sz="1200">
                <a:latin typeface="Arial" panose="020B0604020202020204" pitchFamily="34" charset="0"/>
                <a:cs typeface="Arial" panose="020B0604020202020204" pitchFamily="34" charset="0"/>
              </a:rPr>
              <a:t>continuously )  </a:t>
            </a:r>
            <a:r>
              <a:rPr lang="en-US" sz="1200" dirty="0">
                <a:latin typeface="Arial" panose="020B0604020202020204" pitchFamily="34" charset="0"/>
                <a:cs typeface="Arial" panose="020B0604020202020204" pitchFamily="34" charset="0"/>
              </a:rPr>
              <a:t>was different and surveys, nor any method could measure what is in the conscious state of one’d mind. Therefore, this option was eliminated.</a:t>
            </a:r>
          </a:p>
          <a:p>
            <a:pPr marL="0" indent="0">
              <a:spcBef>
                <a:spcPts val="0"/>
              </a:spcBef>
              <a:spcAft>
                <a:spcPts val="0"/>
              </a:spcAft>
              <a:buNone/>
            </a:pPr>
            <a:endParaRPr lang="en-US" sz="1200" dirty="0">
              <a:latin typeface="Arial" panose="020B0604020202020204" pitchFamily="34" charset="0"/>
              <a:cs typeface="Arial" panose="020B0604020202020204" pitchFamily="34" charset="0"/>
            </a:endParaRPr>
          </a:p>
          <a:p>
            <a:pPr marL="0" indent="0">
              <a:spcBef>
                <a:spcPts val="0"/>
              </a:spcBef>
              <a:spcAft>
                <a:spcPts val="0"/>
              </a:spcAft>
              <a:buNone/>
            </a:pPr>
            <a:r>
              <a:rPr lang="en-US" sz="1200" b="1" i="1" dirty="0">
                <a:latin typeface="Arial" panose="020B0604020202020204" pitchFamily="34" charset="0"/>
                <a:cs typeface="Arial" panose="020B0604020202020204" pitchFamily="34" charset="0"/>
              </a:rPr>
              <a:t>How can products be used to promote a more sustainable lifestyle?</a:t>
            </a:r>
            <a:endParaRPr lang="en-US" sz="1200" dirty="0">
              <a:latin typeface="Arial" panose="020B0604020202020204" pitchFamily="34" charset="0"/>
              <a:cs typeface="Arial" panose="020B0604020202020204" pitchFamily="34" charset="0"/>
            </a:endParaRPr>
          </a:p>
          <a:p>
            <a:pPr marL="0" indent="0">
              <a:spcBef>
                <a:spcPts val="0"/>
              </a:spcBef>
              <a:spcAft>
                <a:spcPts val="0"/>
              </a:spcAft>
              <a:buNone/>
            </a:pPr>
            <a:r>
              <a:rPr lang="en-US" sz="1200" dirty="0">
                <a:latin typeface="Arial" panose="020B0604020202020204" pitchFamily="34" charset="0"/>
                <a:cs typeface="Arial" panose="020B0604020202020204" pitchFamily="34" charset="0"/>
              </a:rPr>
              <a:t>This contextual challenge was interesting as the place I live in was the UAE. I have not lived here long but it was enough for me to realize the overuse of disposables and lack of sustainable lifestyle: there is no recycling in my compound. This option was related to me as well. Therefore, I was more engaged into this. Since the UAE residents did have awareness of at least some climate emergency(they started to implement environment policies), I found it to be a perfect situation to make a product that promoted sustainable lifestyles.</a:t>
            </a:r>
          </a:p>
          <a:p>
            <a:pPr marL="0" indent="0">
              <a:spcBef>
                <a:spcPts val="0"/>
              </a:spcBef>
              <a:spcAft>
                <a:spcPts val="0"/>
              </a:spcAft>
              <a:buNone/>
            </a:pPr>
            <a:endParaRPr lang="en-US"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US"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400" b="1" dirty="0">
                <a:latin typeface="Arial" panose="020B0604020202020204" pitchFamily="34" charset="0"/>
                <a:cs typeface="Arial" panose="020B0604020202020204" pitchFamily="34" charset="0"/>
              </a:rPr>
              <a:t>Theme 2: The Cinema</a:t>
            </a:r>
          </a:p>
          <a:p>
            <a:pPr marL="0" indent="0">
              <a:spcBef>
                <a:spcPts val="0"/>
              </a:spcBef>
              <a:spcAft>
                <a:spcPts val="0"/>
              </a:spcAft>
              <a:buNone/>
            </a:pPr>
            <a:r>
              <a:rPr lang="en-GB" sz="1300" dirty="0">
                <a:latin typeface="Arial" panose="020B0604020202020204" pitchFamily="34" charset="0"/>
                <a:cs typeface="Arial" panose="020B0604020202020204" pitchFamily="34" charset="0"/>
              </a:rPr>
              <a:t>Cinemas sounded very familiar, but when I started brainstorming about it, it turned out to be not.</a:t>
            </a:r>
          </a:p>
          <a:p>
            <a:pPr marL="0" indent="0">
              <a:spcBef>
                <a:spcPts val="0"/>
              </a:spcBef>
              <a:spcAft>
                <a:spcPts val="0"/>
              </a:spcAft>
              <a:buNone/>
            </a:pPr>
            <a:endParaRPr lang="en-GB" sz="13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b="1" i="1" dirty="0">
                <a:latin typeface="Arial" panose="020B0604020202020204" pitchFamily="34" charset="0"/>
                <a:cs typeface="Arial" panose="020B0604020202020204" pitchFamily="34" charset="0"/>
              </a:rPr>
              <a:t>How can products be used to encourage people to visit the cinema?</a:t>
            </a:r>
          </a:p>
          <a:p>
            <a:pPr marL="0" indent="0">
              <a:spcBef>
                <a:spcPts val="0"/>
              </a:spcBef>
              <a:spcAft>
                <a:spcPts val="0"/>
              </a:spcAft>
              <a:buNone/>
            </a:pPr>
            <a:r>
              <a:rPr lang="en-GB" sz="1200" dirty="0">
                <a:latin typeface="Arial" panose="020B0604020202020204" pitchFamily="34" charset="0"/>
                <a:cs typeface="Arial" panose="020B0604020202020204" pitchFamily="34" charset="0"/>
              </a:rPr>
              <a:t>As I do not go to the cinema often, I questioned myself why would I not go to cinemas. I figured there was no actual need to go to the cinema except for watching hit-movies or just released movies. In fact, many movies are available to be watched in homes which are more convenient. What I thought was the most effective method in encouraging people to visit the cinema was to advertise the movie. And that quite limits my range of products. As a result, I did not choose this contextual challenge.</a:t>
            </a: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b="1" i="1" dirty="0">
                <a:latin typeface="Arial" panose="020B0604020202020204" pitchFamily="34" charset="0"/>
                <a:cs typeface="Arial" panose="020B0604020202020204" pitchFamily="34" charset="0"/>
              </a:rPr>
              <a:t>How can products be used to improve the experience of people at the cinema?</a:t>
            </a:r>
          </a:p>
          <a:p>
            <a:pPr marL="0" indent="0">
              <a:spcBef>
                <a:spcPts val="0"/>
              </a:spcBef>
              <a:spcAft>
                <a:spcPts val="0"/>
              </a:spcAft>
              <a:buNone/>
            </a:pPr>
            <a:r>
              <a:rPr lang="en-GB" sz="1200" dirty="0">
                <a:latin typeface="Arial" panose="020B0604020202020204" pitchFamily="34" charset="0"/>
                <a:cs typeface="Arial" panose="020B0604020202020204" pitchFamily="34" charset="0"/>
              </a:rPr>
              <a:t>I made a brief research of what people though about the experiences at the cinema. The research told the problem was diverse. Starting from bringing crunchy food in the cinema, not turning their mobile devices off and talking noises that could be heard. The problems were mostly because of the audience’s behaviour and not really much to do with the cinema itself. Therefore, I concluded this contextual challenge to be inadequate for me.</a:t>
            </a: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p:txBody>
      </p:sp>
      <p:pic>
        <p:nvPicPr>
          <p:cNvPr id="4" name="Picture 3" descr="A close up of text on a screen&#10;&#10;Description automatically generated">
            <a:extLst>
              <a:ext uri="{FF2B5EF4-FFF2-40B4-BE49-F238E27FC236}">
                <a16:creationId xmlns:a16="http://schemas.microsoft.com/office/drawing/2014/main" id="{07CD1E22-2C88-4015-B202-2ADBDD0EED1C}"/>
              </a:ext>
            </a:extLst>
          </p:cNvPr>
          <p:cNvPicPr>
            <a:picLocks noChangeAspect="1"/>
          </p:cNvPicPr>
          <p:nvPr/>
        </p:nvPicPr>
        <p:blipFill rotWithShape="1">
          <a:blip r:embed="rId2">
            <a:extLst>
              <a:ext uri="{28A0092B-C50C-407E-A947-70E740481C1C}">
                <a14:useLocalDpi xmlns:a14="http://schemas.microsoft.com/office/drawing/2010/main" val="0"/>
              </a:ext>
            </a:extLst>
          </a:blip>
          <a:srcRect l="8385" t="9412" r="8385" b="9412"/>
          <a:stretch/>
        </p:blipFill>
        <p:spPr>
          <a:xfrm>
            <a:off x="7245445" y="2505677"/>
            <a:ext cx="4250228" cy="3108960"/>
          </a:xfrm>
          <a:prstGeom prst="rect">
            <a:avLst/>
          </a:prstGeom>
        </p:spPr>
      </p:pic>
      <p:pic>
        <p:nvPicPr>
          <p:cNvPr id="5" name="Content Placeholder 4" descr="A screen shot of a computer&#10;&#10;Description automatically generated">
            <a:extLst>
              <a:ext uri="{FF2B5EF4-FFF2-40B4-BE49-F238E27FC236}">
                <a16:creationId xmlns:a16="http://schemas.microsoft.com/office/drawing/2014/main" id="{09F3DE2A-3D17-41A7-9DAA-8F2757B179BB}"/>
              </a:ext>
            </a:extLst>
          </p:cNvPr>
          <p:cNvPicPr>
            <a:picLocks noChangeAspect="1"/>
          </p:cNvPicPr>
          <p:nvPr/>
        </p:nvPicPr>
        <p:blipFill rotWithShape="1">
          <a:blip r:embed="rId3">
            <a:extLst>
              <a:ext uri="{28A0092B-C50C-407E-A947-70E740481C1C}">
                <a14:useLocalDpi xmlns:a14="http://schemas.microsoft.com/office/drawing/2010/main" val="0"/>
              </a:ext>
            </a:extLst>
          </a:blip>
          <a:srcRect l="10637" t="7755" r="7432" b="12214"/>
          <a:stretch/>
        </p:blipFill>
        <p:spPr>
          <a:xfrm>
            <a:off x="7252011" y="5980175"/>
            <a:ext cx="4243662" cy="3108960"/>
          </a:xfrm>
          <a:prstGeom prst="rect">
            <a:avLst/>
          </a:prstGeom>
        </p:spPr>
      </p:pic>
    </p:spTree>
    <p:extLst>
      <p:ext uri="{BB962C8B-B14F-4D97-AF65-F5344CB8AC3E}">
        <p14:creationId xmlns:p14="http://schemas.microsoft.com/office/powerpoint/2010/main" val="690476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r>
              <a:rPr lang="en-US" dirty="0"/>
              <a:t>Choosing the Contextual Challenge</a:t>
            </a:r>
            <a:endParaRPr lang="en-GB" dirty="0"/>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6690732" cy="7226881"/>
          </a:xfrm>
        </p:spPr>
        <p:txBody>
          <a:bodyPr numCol="1">
            <a:normAutofit/>
          </a:bodyPr>
          <a:lstStyle/>
          <a:p>
            <a:pPr marL="0" indent="0">
              <a:spcBef>
                <a:spcPts val="0"/>
              </a:spcBef>
              <a:spcAft>
                <a:spcPts val="0"/>
              </a:spcAft>
              <a:buNone/>
            </a:pPr>
            <a:r>
              <a:rPr lang="en-GB" sz="1400" b="1" dirty="0">
                <a:latin typeface="Arial" panose="020B0604020202020204" pitchFamily="34" charset="0"/>
                <a:cs typeface="Arial" panose="020B0604020202020204" pitchFamily="34" charset="0"/>
              </a:rPr>
              <a:t>Theme 3: The Coast</a:t>
            </a:r>
          </a:p>
          <a:p>
            <a:pPr marL="0" indent="0">
              <a:spcBef>
                <a:spcPts val="0"/>
              </a:spcBef>
              <a:spcAft>
                <a:spcPts val="0"/>
              </a:spcAft>
              <a:buNone/>
            </a:pPr>
            <a:r>
              <a:rPr lang="en-GB" sz="1200" dirty="0">
                <a:latin typeface="Arial" panose="020B0604020202020204" pitchFamily="34" charset="0"/>
                <a:cs typeface="Arial" panose="020B0604020202020204" pitchFamily="34" charset="0"/>
              </a:rPr>
              <a:t>The theme was a challenge as I was not familiar with the coast. Therefore, I had to research information to get a decent overview of the theme.</a:t>
            </a:r>
          </a:p>
          <a:p>
            <a:pPr marL="0" indent="0">
              <a:spcBef>
                <a:spcPts val="0"/>
              </a:spcBef>
              <a:spcAft>
                <a:spcPts val="0"/>
              </a:spcAft>
              <a:buNone/>
            </a:pPr>
            <a:r>
              <a:rPr lang="en-GB" sz="1200" dirty="0">
                <a:latin typeface="Arial" panose="020B0604020202020204" pitchFamily="34" charset="0"/>
                <a:cs typeface="Arial" panose="020B0604020202020204" pitchFamily="34" charset="0"/>
              </a:rPr>
              <a:t> </a:t>
            </a:r>
          </a:p>
          <a:p>
            <a:pPr marL="0" indent="0">
              <a:spcBef>
                <a:spcPts val="0"/>
              </a:spcBef>
              <a:spcAft>
                <a:spcPts val="0"/>
              </a:spcAft>
              <a:buNone/>
            </a:pPr>
            <a:r>
              <a:rPr lang="en-GB" sz="1200" b="1" i="1" dirty="0">
                <a:latin typeface="Arial" panose="020B0604020202020204" pitchFamily="34" charset="0"/>
                <a:cs typeface="Arial" panose="020B0604020202020204" pitchFamily="34" charset="0"/>
              </a:rPr>
              <a:t>How can products be used to preserve wildlife in coastal areas?</a:t>
            </a:r>
          </a:p>
          <a:p>
            <a:pPr marL="0" indent="0">
              <a:spcBef>
                <a:spcPts val="0"/>
              </a:spcBef>
              <a:spcAft>
                <a:spcPts val="0"/>
              </a:spcAft>
              <a:buNone/>
            </a:pPr>
            <a:r>
              <a:rPr lang="en-GB" sz="1200" dirty="0">
                <a:latin typeface="Arial" panose="020B0604020202020204" pitchFamily="34" charset="0"/>
                <a:cs typeface="Arial" panose="020B0604020202020204" pitchFamily="34" charset="0"/>
              </a:rPr>
              <a:t>It was fortunate to live in the UAE and have access to many coastal areas including The Mangrove, Corniche, and Al </a:t>
            </a:r>
            <a:r>
              <a:rPr lang="en-GB" sz="1200" dirty="0" err="1">
                <a:latin typeface="Arial" panose="020B0604020202020204" pitchFamily="34" charset="0"/>
                <a:cs typeface="Arial" panose="020B0604020202020204" pitchFamily="34" charset="0"/>
              </a:rPr>
              <a:t>Bateen</a:t>
            </a:r>
            <a:r>
              <a:rPr lang="en-GB" sz="1200" dirty="0">
                <a:latin typeface="Arial" panose="020B0604020202020204" pitchFamily="34" charset="0"/>
                <a:cs typeface="Arial" panose="020B0604020202020204" pitchFamily="34" charset="0"/>
              </a:rPr>
              <a:t> beach which is close by. This physical proximity would definitely help me out in researching the wildlife and coming up with initial ideas.</a:t>
            </a: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b="1" i="1" dirty="0">
                <a:latin typeface="Arial" panose="020B0604020202020204" pitchFamily="34" charset="0"/>
                <a:cs typeface="Arial" panose="020B0604020202020204" pitchFamily="34" charset="0"/>
              </a:rPr>
              <a:t>How can products be used to stay safe at the coast?</a:t>
            </a:r>
          </a:p>
          <a:p>
            <a:pPr marL="0" indent="0">
              <a:spcBef>
                <a:spcPts val="0"/>
              </a:spcBef>
              <a:spcAft>
                <a:spcPts val="0"/>
              </a:spcAft>
              <a:buNone/>
            </a:pPr>
            <a:r>
              <a:rPr lang="en-GB" sz="1200" dirty="0">
                <a:latin typeface="Arial" panose="020B0604020202020204" pitchFamily="34" charset="0"/>
                <a:cs typeface="Arial" panose="020B0604020202020204" pitchFamily="34" charset="0"/>
              </a:rPr>
              <a:t>I have been to Al </a:t>
            </a:r>
            <a:r>
              <a:rPr lang="en-GB" sz="1200" dirty="0" err="1">
                <a:latin typeface="Arial" panose="020B0604020202020204" pitchFamily="34" charset="0"/>
                <a:cs typeface="Arial" panose="020B0604020202020204" pitchFamily="34" charset="0"/>
              </a:rPr>
              <a:t>Bateen</a:t>
            </a:r>
            <a:r>
              <a:rPr lang="en-GB" sz="1200" dirty="0">
                <a:latin typeface="Arial" panose="020B0604020202020204" pitchFamily="34" charset="0"/>
                <a:cs typeface="Arial" panose="020B0604020202020204" pitchFamily="34" charset="0"/>
              </a:rPr>
              <a:t> Beach and personally the sand had many broken sea shells that may cause a cut. It was appealing as approach “staying safe at the coast” could be done both physically(fences) and mentally(putting up warning signs). One thing that was confusing about the challenge was that there could be two possible types of “coasts”. The first one would be the beach, the second would be the rocky cliff near the ocean. Each one has its own dangers which made me confusing. Furthermore, UAE does not have the latter. As a result, I have excluded the option.</a:t>
            </a: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400" b="1" dirty="0">
                <a:latin typeface="Arial" panose="020B0604020202020204" pitchFamily="34" charset="0"/>
                <a:cs typeface="Arial" panose="020B0604020202020204" pitchFamily="34" charset="0"/>
              </a:rPr>
              <a:t>My Choice:</a:t>
            </a:r>
          </a:p>
          <a:p>
            <a:pPr marL="0" indent="0">
              <a:spcBef>
                <a:spcPts val="0"/>
              </a:spcBef>
              <a:spcAft>
                <a:spcPts val="0"/>
              </a:spcAft>
              <a:buNone/>
            </a:pPr>
            <a:endParaRPr lang="en-GB" sz="1400" b="1" dirty="0">
              <a:latin typeface="Arial" panose="020B0604020202020204" pitchFamily="34" charset="0"/>
              <a:cs typeface="Arial" panose="020B0604020202020204" pitchFamily="34" charset="0"/>
            </a:endParaRPr>
          </a:p>
          <a:p>
            <a:pPr marL="0" indent="0">
              <a:spcBef>
                <a:spcPts val="0"/>
              </a:spcBef>
              <a:spcAft>
                <a:spcPts val="0"/>
              </a:spcAft>
              <a:buNone/>
            </a:pPr>
            <a:r>
              <a:rPr lang="en-US" sz="1200" b="1" i="1" dirty="0">
                <a:latin typeface="Arial" panose="020B0604020202020204" pitchFamily="34" charset="0"/>
                <a:cs typeface="Arial" panose="020B0604020202020204" pitchFamily="34" charset="0"/>
              </a:rPr>
              <a:t>How can products be used to promote a more sustainable lifestyle?</a:t>
            </a:r>
            <a:endParaRPr lang="en-US"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I thought familiarity was important for the thinking up with initial ideas and adaptation of the products I will be making. Similarly, I valued my personal motivation. Furthermore, the UAE government is starting to consider climate emergency which means I can benefit from it in someway.(more interest in my product, more people who heard of the term, better feedback that gives more possibility to improve, etc) Also, the broadness of the topic gives me more range of products that I can make. Therefore, I have chosen this contextual challenge. </a:t>
            </a:r>
          </a:p>
        </p:txBody>
      </p:sp>
      <p:pic>
        <p:nvPicPr>
          <p:cNvPr id="4" name="Picture 3" descr="A screen shot of a computer&#10;&#10;Description automatically generated">
            <a:extLst>
              <a:ext uri="{FF2B5EF4-FFF2-40B4-BE49-F238E27FC236}">
                <a16:creationId xmlns:a16="http://schemas.microsoft.com/office/drawing/2014/main" id="{38A76C97-96CA-4B5B-A9CC-96B76BBC785D}"/>
              </a:ext>
            </a:extLst>
          </p:cNvPr>
          <p:cNvPicPr>
            <a:picLocks noChangeAspect="1"/>
          </p:cNvPicPr>
          <p:nvPr/>
        </p:nvPicPr>
        <p:blipFill rotWithShape="1">
          <a:blip r:embed="rId2">
            <a:extLst>
              <a:ext uri="{28A0092B-C50C-407E-A947-70E740481C1C}">
                <a14:useLocalDpi xmlns:a14="http://schemas.microsoft.com/office/drawing/2010/main" val="0"/>
              </a:ext>
            </a:extLst>
          </a:blip>
          <a:srcRect l="9948" t="9636" r="7294" b="9638"/>
          <a:stretch/>
        </p:blipFill>
        <p:spPr>
          <a:xfrm>
            <a:off x="7252532" y="1862253"/>
            <a:ext cx="4249704" cy="3108960"/>
          </a:xfrm>
          <a:prstGeom prst="rect">
            <a:avLst/>
          </a:prstGeom>
        </p:spPr>
      </p:pic>
    </p:spTree>
    <p:extLst>
      <p:ext uri="{BB962C8B-B14F-4D97-AF65-F5344CB8AC3E}">
        <p14:creationId xmlns:p14="http://schemas.microsoft.com/office/powerpoint/2010/main" val="4016361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normAutofit fontScale="90000"/>
          </a:bodyPr>
          <a:lstStyle/>
          <a:p>
            <a:r>
              <a:rPr lang="en-GB" dirty="0"/>
              <a:t>Overview of the Contextual Challenge</a:t>
            </a:r>
          </a:p>
        </p:txBody>
      </p:sp>
      <p:pic>
        <p:nvPicPr>
          <p:cNvPr id="10" name="Picture 9" descr="An empty parking lot in front of a building&#10;&#10;Description automatically generated">
            <a:extLst>
              <a:ext uri="{FF2B5EF4-FFF2-40B4-BE49-F238E27FC236}">
                <a16:creationId xmlns:a16="http://schemas.microsoft.com/office/drawing/2014/main" id="{10A889B8-4F7A-4DCF-956A-1C8467D9F4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165" y="2165620"/>
            <a:ext cx="2362513" cy="1576978"/>
          </a:xfrm>
          <a:prstGeom prst="rect">
            <a:avLst/>
          </a:prstGeom>
        </p:spPr>
      </p:pic>
      <p:pic>
        <p:nvPicPr>
          <p:cNvPr id="12" name="Picture 11" descr="A large white tub next to a sink&#10;&#10;Description automatically generated">
            <a:extLst>
              <a:ext uri="{FF2B5EF4-FFF2-40B4-BE49-F238E27FC236}">
                <a16:creationId xmlns:a16="http://schemas.microsoft.com/office/drawing/2014/main" id="{E17D0E8B-E954-4CDE-947E-C9C060A1C9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4635" y="5640791"/>
            <a:ext cx="2362514" cy="1576978"/>
          </a:xfrm>
          <a:prstGeom prst="rect">
            <a:avLst/>
          </a:prstGeom>
        </p:spPr>
      </p:pic>
      <p:pic>
        <p:nvPicPr>
          <p:cNvPr id="16" name="Picture 15" descr="A bicycle leaning against a wall&#10;&#10;Description automatically generated">
            <a:extLst>
              <a:ext uri="{FF2B5EF4-FFF2-40B4-BE49-F238E27FC236}">
                <a16:creationId xmlns:a16="http://schemas.microsoft.com/office/drawing/2014/main" id="{7DF3D762-D60B-47D6-9BEA-6D493AD3A3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64202" y="7671745"/>
            <a:ext cx="2731969" cy="1819491"/>
          </a:xfrm>
          <a:prstGeom prst="rect">
            <a:avLst/>
          </a:prstGeom>
        </p:spPr>
      </p:pic>
      <p:pic>
        <p:nvPicPr>
          <p:cNvPr id="18" name="Picture 17" descr="A kitchen with a table in a room&#10;&#10;Description automatically generated">
            <a:extLst>
              <a:ext uri="{FF2B5EF4-FFF2-40B4-BE49-F238E27FC236}">
                <a16:creationId xmlns:a16="http://schemas.microsoft.com/office/drawing/2014/main" id="{6E89DBFC-FE27-43D8-8851-4A7F911CC0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774" y="4246685"/>
            <a:ext cx="2731970" cy="1821678"/>
          </a:xfrm>
          <a:prstGeom prst="rect">
            <a:avLst/>
          </a:prstGeom>
        </p:spPr>
      </p:pic>
      <p:pic>
        <p:nvPicPr>
          <p:cNvPr id="20" name="Picture 19" descr="A black sign with white text&#10;&#10;Description automatically generated">
            <a:extLst>
              <a:ext uri="{FF2B5EF4-FFF2-40B4-BE49-F238E27FC236}">
                <a16:creationId xmlns:a16="http://schemas.microsoft.com/office/drawing/2014/main" id="{5ADA82D0-DD9A-4545-BD7F-033496823C2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45432" y="5881157"/>
            <a:ext cx="1546239" cy="1546239"/>
          </a:xfrm>
          <a:prstGeom prst="rect">
            <a:avLst/>
          </a:prstGeom>
        </p:spPr>
      </p:pic>
      <p:pic>
        <p:nvPicPr>
          <p:cNvPr id="22" name="Picture 21" descr="A picture containing indoor, person, hand, man&#10;&#10;Description automatically generated">
            <a:extLst>
              <a:ext uri="{FF2B5EF4-FFF2-40B4-BE49-F238E27FC236}">
                <a16:creationId xmlns:a16="http://schemas.microsoft.com/office/drawing/2014/main" id="{E6D7F490-7C11-4D73-B485-01768B6054D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28140" y="8105775"/>
            <a:ext cx="2014256" cy="1338135"/>
          </a:xfrm>
          <a:prstGeom prst="rect">
            <a:avLst/>
          </a:prstGeom>
        </p:spPr>
      </p:pic>
      <p:pic>
        <p:nvPicPr>
          <p:cNvPr id="24" name="Picture 23" descr="A picture containing person, table, food, holding&#10;&#10;Description automatically generated">
            <a:extLst>
              <a:ext uri="{FF2B5EF4-FFF2-40B4-BE49-F238E27FC236}">
                <a16:creationId xmlns:a16="http://schemas.microsoft.com/office/drawing/2014/main" id="{89A1262E-8F21-4BB7-9726-C9E99BD9232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32668" y="2016535"/>
            <a:ext cx="2534527" cy="1319754"/>
          </a:xfrm>
          <a:prstGeom prst="rect">
            <a:avLst/>
          </a:prstGeom>
        </p:spPr>
      </p:pic>
      <p:pic>
        <p:nvPicPr>
          <p:cNvPr id="26" name="Picture 25" descr="A close up of a sign&#10;&#10;Description automatically generated">
            <a:extLst>
              <a:ext uri="{FF2B5EF4-FFF2-40B4-BE49-F238E27FC236}">
                <a16:creationId xmlns:a16="http://schemas.microsoft.com/office/drawing/2014/main" id="{64784A47-8094-48C8-A282-F7ADF109281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583068" y="6137942"/>
            <a:ext cx="2116974" cy="1465597"/>
          </a:xfrm>
          <a:prstGeom prst="rect">
            <a:avLst/>
          </a:prstGeom>
        </p:spPr>
      </p:pic>
      <p:sp>
        <p:nvSpPr>
          <p:cNvPr id="29" name="Rectangle: Rounded Corners 28">
            <a:extLst>
              <a:ext uri="{FF2B5EF4-FFF2-40B4-BE49-F238E27FC236}">
                <a16:creationId xmlns:a16="http://schemas.microsoft.com/office/drawing/2014/main" id="{A2FE17E0-1138-47D8-936D-D9E38B88A35C}"/>
              </a:ext>
            </a:extLst>
          </p:cNvPr>
          <p:cNvSpPr/>
          <p:nvPr/>
        </p:nvSpPr>
        <p:spPr>
          <a:xfrm>
            <a:off x="4944226" y="4264347"/>
            <a:ext cx="1979112" cy="414219"/>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bg1"/>
                </a:solidFill>
              </a:rPr>
              <a:t>Sustainable Lifestyle</a:t>
            </a:r>
          </a:p>
        </p:txBody>
      </p:sp>
      <p:sp>
        <p:nvSpPr>
          <p:cNvPr id="31" name="Rectangle: Rounded Corners 30">
            <a:extLst>
              <a:ext uri="{FF2B5EF4-FFF2-40B4-BE49-F238E27FC236}">
                <a16:creationId xmlns:a16="http://schemas.microsoft.com/office/drawing/2014/main" id="{27720CD7-76D4-43A0-B857-3251B0B4A1FD}"/>
              </a:ext>
            </a:extLst>
          </p:cNvPr>
          <p:cNvSpPr/>
          <p:nvPr/>
        </p:nvSpPr>
        <p:spPr>
          <a:xfrm>
            <a:off x="6923338" y="2918567"/>
            <a:ext cx="1282824" cy="502965"/>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a:solidFill>
                  <a:schemeClr val="bg1"/>
                </a:solidFill>
              </a:rPr>
              <a:t>Problems</a:t>
            </a:r>
            <a:endParaRPr lang="en-GB" sz="1400" dirty="0">
              <a:solidFill>
                <a:schemeClr val="bg1"/>
              </a:solidFill>
            </a:endParaRPr>
          </a:p>
        </p:txBody>
      </p:sp>
      <p:sp>
        <p:nvSpPr>
          <p:cNvPr id="32" name="Rectangle: Rounded Corners 31">
            <a:extLst>
              <a:ext uri="{FF2B5EF4-FFF2-40B4-BE49-F238E27FC236}">
                <a16:creationId xmlns:a16="http://schemas.microsoft.com/office/drawing/2014/main" id="{E1AB60F5-A20B-4EB6-A189-6AEC46088253}"/>
              </a:ext>
            </a:extLst>
          </p:cNvPr>
          <p:cNvSpPr/>
          <p:nvPr/>
        </p:nvSpPr>
        <p:spPr>
          <a:xfrm>
            <a:off x="3347577" y="4589927"/>
            <a:ext cx="1057898" cy="456120"/>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bg1"/>
                </a:solidFill>
              </a:rPr>
              <a:t>Where?</a:t>
            </a:r>
          </a:p>
        </p:txBody>
      </p:sp>
      <p:sp>
        <p:nvSpPr>
          <p:cNvPr id="33" name="Rectangle: Rounded Corners 32">
            <a:extLst>
              <a:ext uri="{FF2B5EF4-FFF2-40B4-BE49-F238E27FC236}">
                <a16:creationId xmlns:a16="http://schemas.microsoft.com/office/drawing/2014/main" id="{51AEA43D-98F7-4304-8F15-25D484383077}"/>
              </a:ext>
            </a:extLst>
          </p:cNvPr>
          <p:cNvSpPr/>
          <p:nvPr/>
        </p:nvSpPr>
        <p:spPr>
          <a:xfrm>
            <a:off x="5933782" y="5493148"/>
            <a:ext cx="1320322" cy="453976"/>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bg1"/>
                </a:solidFill>
              </a:rPr>
              <a:t>Solutions</a:t>
            </a:r>
          </a:p>
        </p:txBody>
      </p:sp>
      <p:pic>
        <p:nvPicPr>
          <p:cNvPr id="35" name="Picture 34" descr="A car parked on the side of a road&#10;&#10;Description automatically generated">
            <a:extLst>
              <a:ext uri="{FF2B5EF4-FFF2-40B4-BE49-F238E27FC236}">
                <a16:creationId xmlns:a16="http://schemas.microsoft.com/office/drawing/2014/main" id="{DE9351A4-27BD-45E9-AE23-93B68B3F1D8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830460" y="1759732"/>
            <a:ext cx="2671779" cy="1525141"/>
          </a:xfrm>
          <a:prstGeom prst="rect">
            <a:avLst/>
          </a:prstGeom>
        </p:spPr>
      </p:pic>
      <p:pic>
        <p:nvPicPr>
          <p:cNvPr id="37" name="Picture 36" descr="A close up of a sink&#10;&#10;Description automatically generated">
            <a:extLst>
              <a:ext uri="{FF2B5EF4-FFF2-40B4-BE49-F238E27FC236}">
                <a16:creationId xmlns:a16="http://schemas.microsoft.com/office/drawing/2014/main" id="{A5D38259-0E0B-4FD1-903A-698EF2893CD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218551" y="3859084"/>
            <a:ext cx="1979112" cy="1484334"/>
          </a:xfrm>
          <a:prstGeom prst="rect">
            <a:avLst/>
          </a:prstGeom>
        </p:spPr>
      </p:pic>
      <p:pic>
        <p:nvPicPr>
          <p:cNvPr id="39" name="Picture 38" descr="A picture containing outdoor, person, grass, man&#10;&#10;Description automatically generated">
            <a:extLst>
              <a:ext uri="{FF2B5EF4-FFF2-40B4-BE49-F238E27FC236}">
                <a16:creationId xmlns:a16="http://schemas.microsoft.com/office/drawing/2014/main" id="{FB2AA7CD-09F9-4AEE-943D-0E88A4C71564}"/>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28795" y="6662460"/>
            <a:ext cx="2748870" cy="1546239"/>
          </a:xfrm>
          <a:prstGeom prst="rect">
            <a:avLst/>
          </a:prstGeom>
        </p:spPr>
      </p:pic>
      <p:cxnSp>
        <p:nvCxnSpPr>
          <p:cNvPr id="41" name="Connector: Elbow 40">
            <a:extLst>
              <a:ext uri="{FF2B5EF4-FFF2-40B4-BE49-F238E27FC236}">
                <a16:creationId xmlns:a16="http://schemas.microsoft.com/office/drawing/2014/main" id="{86D61EA9-200A-46B3-AF15-2A5D78E9ACB8}"/>
              </a:ext>
            </a:extLst>
          </p:cNvPr>
          <p:cNvCxnSpPr>
            <a:stCxn id="32" idx="1"/>
            <a:endCxn id="18" idx="3"/>
          </p:cNvCxnSpPr>
          <p:nvPr/>
        </p:nvCxnSpPr>
        <p:spPr>
          <a:xfrm rot="10800000" flipV="1">
            <a:off x="2940745" y="4817986"/>
            <a:ext cx="406833" cy="339537"/>
          </a:xfrm>
          <a:prstGeom prst="bentConnector3">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488DDF21-C5A8-4468-988C-5DBAB74DA2E8}"/>
              </a:ext>
            </a:extLst>
          </p:cNvPr>
          <p:cNvCxnSpPr>
            <a:stCxn id="32" idx="0"/>
            <a:endCxn id="10" idx="3"/>
          </p:cNvCxnSpPr>
          <p:nvPr/>
        </p:nvCxnSpPr>
        <p:spPr>
          <a:xfrm rot="16200000" flipV="1">
            <a:off x="2674693" y="3388094"/>
            <a:ext cx="1635818" cy="767848"/>
          </a:xfrm>
          <a:prstGeom prst="bentConnector2">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53D2EE44-9CB0-42F6-BC7C-895CB8CC0972}"/>
              </a:ext>
            </a:extLst>
          </p:cNvPr>
          <p:cNvCxnSpPr>
            <a:cxnSpLocks/>
            <a:stCxn id="29" idx="1"/>
            <a:endCxn id="32" idx="3"/>
          </p:cNvCxnSpPr>
          <p:nvPr/>
        </p:nvCxnSpPr>
        <p:spPr>
          <a:xfrm rot="10800000" flipV="1">
            <a:off x="4405476" y="4471457"/>
            <a:ext cx="538751" cy="346530"/>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a:extLst>
              <a:ext uri="{FF2B5EF4-FFF2-40B4-BE49-F238E27FC236}">
                <a16:creationId xmlns:a16="http://schemas.microsoft.com/office/drawing/2014/main" id="{3175432A-5DAD-4143-B1F9-24F716E28204}"/>
              </a:ext>
            </a:extLst>
          </p:cNvPr>
          <p:cNvCxnSpPr>
            <a:cxnSpLocks/>
            <a:stCxn id="29" idx="3"/>
            <a:endCxn id="31" idx="2"/>
          </p:cNvCxnSpPr>
          <p:nvPr/>
        </p:nvCxnSpPr>
        <p:spPr>
          <a:xfrm flipV="1">
            <a:off x="6923338" y="3421532"/>
            <a:ext cx="641412" cy="1049925"/>
          </a:xfrm>
          <a:prstGeom prst="bentConnector2">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nector: Elbow 49">
            <a:extLst>
              <a:ext uri="{FF2B5EF4-FFF2-40B4-BE49-F238E27FC236}">
                <a16:creationId xmlns:a16="http://schemas.microsoft.com/office/drawing/2014/main" id="{E9D9470E-0BBE-4825-A865-CC12CDCBA9CC}"/>
              </a:ext>
            </a:extLst>
          </p:cNvPr>
          <p:cNvCxnSpPr>
            <a:cxnSpLocks/>
            <a:stCxn id="29" idx="2"/>
            <a:endCxn id="33" idx="0"/>
          </p:cNvCxnSpPr>
          <p:nvPr/>
        </p:nvCxnSpPr>
        <p:spPr>
          <a:xfrm rot="16200000" flipH="1">
            <a:off x="5856571" y="4755776"/>
            <a:ext cx="814582" cy="660161"/>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Elbow 54">
            <a:extLst>
              <a:ext uri="{FF2B5EF4-FFF2-40B4-BE49-F238E27FC236}">
                <a16:creationId xmlns:a16="http://schemas.microsoft.com/office/drawing/2014/main" id="{CA2D77B5-69DF-4972-879A-B0AA81622978}"/>
              </a:ext>
            </a:extLst>
          </p:cNvPr>
          <p:cNvCxnSpPr>
            <a:cxnSpLocks/>
            <a:stCxn id="31" idx="0"/>
            <a:endCxn id="24" idx="3"/>
          </p:cNvCxnSpPr>
          <p:nvPr/>
        </p:nvCxnSpPr>
        <p:spPr>
          <a:xfrm rot="16200000" flipV="1">
            <a:off x="6994896" y="2348712"/>
            <a:ext cx="242155" cy="897555"/>
          </a:xfrm>
          <a:prstGeom prst="bentConnector2">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nector: Elbow 57">
            <a:extLst>
              <a:ext uri="{FF2B5EF4-FFF2-40B4-BE49-F238E27FC236}">
                <a16:creationId xmlns:a16="http://schemas.microsoft.com/office/drawing/2014/main" id="{CED0EB2A-87D4-49B1-87D3-7558E30C6FB6}"/>
              </a:ext>
            </a:extLst>
          </p:cNvPr>
          <p:cNvCxnSpPr>
            <a:cxnSpLocks/>
            <a:stCxn id="31" idx="3"/>
            <a:endCxn id="35" idx="1"/>
          </p:cNvCxnSpPr>
          <p:nvPr/>
        </p:nvCxnSpPr>
        <p:spPr>
          <a:xfrm flipV="1">
            <a:off x="8206162" y="2522303"/>
            <a:ext cx="624298" cy="647747"/>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3D7F7BCC-DF49-4E10-82AD-BA4013A11A39}"/>
              </a:ext>
            </a:extLst>
          </p:cNvPr>
          <p:cNvCxnSpPr>
            <a:cxnSpLocks/>
            <a:stCxn id="31" idx="2"/>
            <a:endCxn id="37" idx="0"/>
          </p:cNvCxnSpPr>
          <p:nvPr/>
        </p:nvCxnSpPr>
        <p:spPr>
          <a:xfrm rot="16200000" flipH="1">
            <a:off x="8167652" y="2818629"/>
            <a:ext cx="437552" cy="1643357"/>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Connector: Elbow 65">
            <a:extLst>
              <a:ext uri="{FF2B5EF4-FFF2-40B4-BE49-F238E27FC236}">
                <a16:creationId xmlns:a16="http://schemas.microsoft.com/office/drawing/2014/main" id="{66BD7986-685D-4D91-99F5-D659F6EED0A9}"/>
              </a:ext>
            </a:extLst>
          </p:cNvPr>
          <p:cNvCxnSpPr>
            <a:cxnSpLocks/>
            <a:stCxn id="33" idx="3"/>
            <a:endCxn id="26" idx="0"/>
          </p:cNvCxnSpPr>
          <p:nvPr/>
        </p:nvCxnSpPr>
        <p:spPr>
          <a:xfrm>
            <a:off x="7254104" y="5720136"/>
            <a:ext cx="3387451" cy="417806"/>
          </a:xfrm>
          <a:prstGeom prst="bentConnector2">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Connector: Elbow 69">
            <a:extLst>
              <a:ext uri="{FF2B5EF4-FFF2-40B4-BE49-F238E27FC236}">
                <a16:creationId xmlns:a16="http://schemas.microsoft.com/office/drawing/2014/main" id="{2E461F07-41EE-44BA-9D07-381BDF57EC39}"/>
              </a:ext>
            </a:extLst>
          </p:cNvPr>
          <p:cNvCxnSpPr>
            <a:cxnSpLocks/>
            <a:stCxn id="33" idx="2"/>
            <a:endCxn id="20" idx="1"/>
          </p:cNvCxnSpPr>
          <p:nvPr/>
        </p:nvCxnSpPr>
        <p:spPr>
          <a:xfrm rot="16200000" flipH="1">
            <a:off x="6666111" y="5874955"/>
            <a:ext cx="707153" cy="851489"/>
          </a:xfrm>
          <a:prstGeom prst="bentConnector2">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74" name="Connector: Elbow 73">
            <a:extLst>
              <a:ext uri="{FF2B5EF4-FFF2-40B4-BE49-F238E27FC236}">
                <a16:creationId xmlns:a16="http://schemas.microsoft.com/office/drawing/2014/main" id="{A10EF623-39BC-4969-8D7F-B3253390A017}"/>
              </a:ext>
            </a:extLst>
          </p:cNvPr>
          <p:cNvCxnSpPr>
            <a:cxnSpLocks/>
            <a:stCxn id="33" idx="2"/>
            <a:endCxn id="22" idx="1"/>
          </p:cNvCxnSpPr>
          <p:nvPr/>
        </p:nvCxnSpPr>
        <p:spPr>
          <a:xfrm rot="16200000" flipH="1">
            <a:off x="6397182" y="6143884"/>
            <a:ext cx="2827719" cy="2434197"/>
          </a:xfrm>
          <a:prstGeom prst="bentConnector2">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77" name="Connector: Elbow 76">
            <a:extLst>
              <a:ext uri="{FF2B5EF4-FFF2-40B4-BE49-F238E27FC236}">
                <a16:creationId xmlns:a16="http://schemas.microsoft.com/office/drawing/2014/main" id="{E1D4EB61-667D-4AC9-BCF5-191443B13967}"/>
              </a:ext>
            </a:extLst>
          </p:cNvPr>
          <p:cNvCxnSpPr>
            <a:cxnSpLocks/>
            <a:stCxn id="33" idx="2"/>
            <a:endCxn id="16" idx="3"/>
          </p:cNvCxnSpPr>
          <p:nvPr/>
        </p:nvCxnSpPr>
        <p:spPr>
          <a:xfrm rot="5400000">
            <a:off x="5127874" y="7115421"/>
            <a:ext cx="2634367" cy="297772"/>
          </a:xfrm>
          <a:prstGeom prst="bentConnector2">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80" name="Connector: Elbow 79">
            <a:extLst>
              <a:ext uri="{FF2B5EF4-FFF2-40B4-BE49-F238E27FC236}">
                <a16:creationId xmlns:a16="http://schemas.microsoft.com/office/drawing/2014/main" id="{7D3C4B58-7DA7-4951-803E-E768605F8FC8}"/>
              </a:ext>
            </a:extLst>
          </p:cNvPr>
          <p:cNvCxnSpPr>
            <a:cxnSpLocks/>
            <a:stCxn id="33" idx="2"/>
            <a:endCxn id="39" idx="3"/>
          </p:cNvCxnSpPr>
          <p:nvPr/>
        </p:nvCxnSpPr>
        <p:spPr>
          <a:xfrm rot="5400000">
            <a:off x="4041576" y="4883213"/>
            <a:ext cx="1488456" cy="3616278"/>
          </a:xfrm>
          <a:prstGeom prst="bentConnector2">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85" name="Connector: Elbow 84">
            <a:extLst>
              <a:ext uri="{FF2B5EF4-FFF2-40B4-BE49-F238E27FC236}">
                <a16:creationId xmlns:a16="http://schemas.microsoft.com/office/drawing/2014/main" id="{49CB59BD-555B-478D-96E6-4238CAC31C49}"/>
              </a:ext>
            </a:extLst>
          </p:cNvPr>
          <p:cNvCxnSpPr>
            <a:cxnSpLocks/>
            <a:stCxn id="32" idx="2"/>
            <a:endCxn id="12" idx="0"/>
          </p:cNvCxnSpPr>
          <p:nvPr/>
        </p:nvCxnSpPr>
        <p:spPr>
          <a:xfrm rot="16200000" flipH="1">
            <a:off x="3938837" y="4983736"/>
            <a:ext cx="594744" cy="719366"/>
          </a:xfrm>
          <a:prstGeom prst="bentConnector3">
            <a:avLst>
              <a:gd name="adj1" fmla="val 50000"/>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2114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r>
              <a:rPr lang="en-GB" dirty="0"/>
              <a:t>Introduction</a:t>
            </a:r>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3" y="1862254"/>
            <a:ext cx="11045036" cy="7329872"/>
          </a:xfrm>
        </p:spPr>
        <p:txBody>
          <a:bodyPr numCol="2">
            <a:normAutofit lnSpcReduction="10000"/>
          </a:bodyPr>
          <a:lstStyle/>
          <a:p>
            <a:pPr marL="0" indent="0">
              <a:spcBef>
                <a:spcPts val="0"/>
              </a:spcBef>
              <a:spcAft>
                <a:spcPts val="0"/>
              </a:spcAft>
              <a:buNone/>
            </a:pPr>
            <a:r>
              <a:rPr lang="en-US" sz="1200" b="1" i="1" dirty="0">
                <a:latin typeface="Arial" panose="020B0604020202020204" pitchFamily="34" charset="0"/>
                <a:cs typeface="Arial" panose="020B0604020202020204" pitchFamily="34" charset="0"/>
              </a:rPr>
              <a:t>How can products be used to promote a more sustainable lifestyle?</a:t>
            </a:r>
          </a:p>
          <a:p>
            <a:pPr marL="0" indent="0">
              <a:spcBef>
                <a:spcPts val="0"/>
              </a:spcBef>
              <a:spcAft>
                <a:spcPts val="0"/>
              </a:spcAft>
              <a:buNone/>
            </a:pPr>
            <a:endParaRPr lang="en-US" sz="1200" b="1" i="1" dirty="0">
              <a:latin typeface="Arial" panose="020B0604020202020204" pitchFamily="34" charset="0"/>
              <a:cs typeface="Arial" panose="020B0604020202020204" pitchFamily="34" charset="0"/>
            </a:endParaRPr>
          </a:p>
          <a:p>
            <a:pPr marL="0" indent="0">
              <a:spcBef>
                <a:spcPts val="0"/>
              </a:spcBef>
              <a:spcAft>
                <a:spcPts val="0"/>
              </a:spcAft>
              <a:buNone/>
            </a:pPr>
            <a:r>
              <a:rPr lang="en-GB" sz="1200" b="1" dirty="0">
                <a:latin typeface="Arial" panose="020B0604020202020204" pitchFamily="34" charset="0"/>
                <a:cs typeface="Arial" panose="020B0604020202020204" pitchFamily="34" charset="0"/>
              </a:rPr>
              <a:t>Identify the needs for the end user:</a:t>
            </a:r>
            <a:endParaRPr lang="en-US"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In this first section, I will look through the problems with the current lifestyles of people and </a:t>
            </a:r>
            <a:r>
              <a:rPr lang="en-GB" sz="1200">
                <a:latin typeface="Arial" panose="020B0604020202020204" pitchFamily="34" charset="0"/>
                <a:cs typeface="Arial" panose="020B0604020202020204" pitchFamily="34" charset="0"/>
              </a:rPr>
              <a:t>how </a:t>
            </a: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 The users could be potentially anyone. So I ask the question </a:t>
            </a:r>
            <a:r>
              <a:rPr lang="en-GB" sz="1200" dirty="0">
                <a:solidFill>
                  <a:srgbClr val="00B050"/>
                </a:solidFill>
                <a:latin typeface="Arial" panose="020B0604020202020204" pitchFamily="34" charset="0"/>
                <a:cs typeface="Arial" panose="020B0604020202020204" pitchFamily="34" charset="0"/>
              </a:rPr>
              <a:t>“who should the product target?” </a:t>
            </a:r>
            <a:r>
              <a:rPr lang="en-GB" sz="1200" dirty="0">
                <a:latin typeface="Arial" panose="020B0604020202020204" pitchFamily="34" charset="0"/>
                <a:cs typeface="Arial" panose="020B0604020202020204" pitchFamily="34" charset="0"/>
              </a:rPr>
              <a:t>To answer this there is a need to divide the users into user groups and research each of them. Prior to research, I have divided the user groups arbitrarily as shown:</a:t>
            </a:r>
          </a:p>
          <a:p>
            <a:pPr>
              <a:spcBef>
                <a:spcPts val="0"/>
              </a:spcBef>
              <a:spcAft>
                <a:spcPts val="0"/>
              </a:spcAft>
            </a:pPr>
            <a:r>
              <a:rPr lang="en-GB" sz="1200" dirty="0">
                <a:latin typeface="Arial" panose="020B0604020202020204" pitchFamily="34" charset="0"/>
                <a:cs typeface="Arial" panose="020B0604020202020204" pitchFamily="34" charset="0"/>
              </a:rPr>
              <a:t>0-6</a:t>
            </a:r>
          </a:p>
          <a:p>
            <a:pPr>
              <a:spcBef>
                <a:spcPts val="0"/>
              </a:spcBef>
              <a:spcAft>
                <a:spcPts val="0"/>
              </a:spcAft>
            </a:pPr>
            <a:r>
              <a:rPr lang="en-GB" sz="1200" dirty="0">
                <a:latin typeface="Arial" panose="020B0604020202020204" pitchFamily="34" charset="0"/>
                <a:cs typeface="Arial" panose="020B0604020202020204" pitchFamily="34" charset="0"/>
              </a:rPr>
              <a:t>7-11</a:t>
            </a:r>
          </a:p>
          <a:p>
            <a:pPr>
              <a:spcBef>
                <a:spcPts val="0"/>
              </a:spcBef>
              <a:spcAft>
                <a:spcPts val="0"/>
              </a:spcAft>
            </a:pPr>
            <a:r>
              <a:rPr lang="en-GB" sz="1200" dirty="0">
                <a:latin typeface="Arial" panose="020B0604020202020204" pitchFamily="34" charset="0"/>
                <a:cs typeface="Arial" panose="020B0604020202020204" pitchFamily="34" charset="0"/>
              </a:rPr>
              <a:t>12-18</a:t>
            </a:r>
          </a:p>
          <a:p>
            <a:pPr>
              <a:spcBef>
                <a:spcPts val="0"/>
              </a:spcBef>
              <a:spcAft>
                <a:spcPts val="0"/>
              </a:spcAft>
            </a:pPr>
            <a:r>
              <a:rPr lang="en-GB" sz="1200" dirty="0">
                <a:latin typeface="Arial" panose="020B0604020202020204" pitchFamily="34" charset="0"/>
                <a:cs typeface="Arial" panose="020B0604020202020204" pitchFamily="34" charset="0"/>
              </a:rPr>
              <a:t>19-24</a:t>
            </a:r>
          </a:p>
          <a:p>
            <a:pPr>
              <a:spcBef>
                <a:spcPts val="0"/>
              </a:spcBef>
              <a:spcAft>
                <a:spcPts val="0"/>
              </a:spcAft>
            </a:pPr>
            <a:r>
              <a:rPr lang="en-GB" sz="1200" dirty="0">
                <a:latin typeface="Arial" panose="020B0604020202020204" pitchFamily="34" charset="0"/>
                <a:cs typeface="Arial" panose="020B0604020202020204" pitchFamily="34" charset="0"/>
              </a:rPr>
              <a:t>25-54</a:t>
            </a:r>
          </a:p>
          <a:p>
            <a:pPr>
              <a:spcBef>
                <a:spcPts val="0"/>
              </a:spcBef>
              <a:spcAft>
                <a:spcPts val="0"/>
              </a:spcAft>
            </a:pPr>
            <a:r>
              <a:rPr lang="en-GB" sz="1200" dirty="0">
                <a:latin typeface="Arial" panose="020B0604020202020204" pitchFamily="34" charset="0"/>
                <a:cs typeface="Arial" panose="020B0604020202020204" pitchFamily="34" charset="0"/>
              </a:rPr>
              <a:t>55+</a:t>
            </a: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After researching I found out that the age groups of 55+ are less likely to make environmentally-friendly decisions. Therefore, I have to </a:t>
            </a: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It is said that </a:t>
            </a:r>
          </a:p>
          <a:p>
            <a:pPr marL="0" indent="0">
              <a:spcBef>
                <a:spcPts val="0"/>
              </a:spcBef>
              <a:spcAft>
                <a:spcPts val="0"/>
              </a:spcAft>
              <a:buNone/>
            </a:pPr>
            <a:r>
              <a:rPr lang="en-GB" sz="1200" dirty="0">
                <a:latin typeface="Arial" panose="020B0604020202020204" pitchFamily="34" charset="0"/>
                <a:cs typeface="Arial" panose="020B0604020202020204" pitchFamily="34" charset="0"/>
              </a:rPr>
              <a:t>I have not considered gender as to be a significant aspect at first, however, after visiting </a:t>
            </a:r>
            <a:r>
              <a:rPr lang="en-GB" sz="1200" dirty="0">
                <a:hlinkClick r:id="rId2"/>
              </a:rPr>
              <a:t>https://www.iucn.org/resources/issues-briefs/gender-and-climate-change</a:t>
            </a:r>
            <a:r>
              <a:rPr lang="en-GB" sz="1200" dirty="0"/>
              <a:t> my thoughts on this changed. The website said that “Women have proven to be leading the way towards more equitable and sustainable solutions to climate change” However, I could not find any evidence that supported the conclusion. Therefore, I decided to have a survey about the people. The survey would look as follows:</a:t>
            </a:r>
          </a:p>
          <a:p>
            <a:pPr marL="0" indent="0">
              <a:spcBef>
                <a:spcPts val="0"/>
              </a:spcBef>
              <a:spcAft>
                <a:spcPts val="0"/>
              </a:spcAft>
              <a:buNone/>
            </a:pPr>
            <a:r>
              <a:rPr lang="en-GB" sz="1200" dirty="0"/>
              <a:t>1. What is your gender?</a:t>
            </a:r>
          </a:p>
          <a:p>
            <a:pPr marL="0" indent="0">
              <a:spcBef>
                <a:spcPts val="0"/>
              </a:spcBef>
              <a:spcAft>
                <a:spcPts val="0"/>
              </a:spcAft>
              <a:buNone/>
            </a:pPr>
            <a:r>
              <a:rPr lang="en-GB" sz="1200" dirty="0"/>
              <a:t>2. Check all that apply (electricity):</a:t>
            </a:r>
          </a:p>
          <a:p>
            <a:pPr marL="612648" lvl="1" indent="-228600">
              <a:spcBef>
                <a:spcPts val="0"/>
              </a:spcBef>
              <a:spcAft>
                <a:spcPts val="0"/>
              </a:spcAft>
              <a:buAutoNum type="alphaLcParenR"/>
            </a:pPr>
            <a:r>
              <a:rPr lang="en-GB" sz="1200" dirty="0"/>
              <a:t>I turn of the lights when I do not use them</a:t>
            </a:r>
          </a:p>
          <a:p>
            <a:pPr marL="612648" lvl="1" indent="-228600">
              <a:spcBef>
                <a:spcPts val="0"/>
              </a:spcBef>
              <a:spcAft>
                <a:spcPts val="0"/>
              </a:spcAft>
              <a:buAutoNum type="alphaLcParenR"/>
            </a:pPr>
            <a:r>
              <a:rPr lang="en-GB" sz="1200" dirty="0"/>
              <a:t>I buy energy-efficient products</a:t>
            </a:r>
          </a:p>
          <a:p>
            <a:pPr marL="612648" lvl="1" indent="-228600">
              <a:spcBef>
                <a:spcPts val="0"/>
              </a:spcBef>
              <a:spcAft>
                <a:spcPts val="0"/>
              </a:spcAft>
              <a:buAutoNum type="alphaLcParenR"/>
            </a:pPr>
            <a:r>
              <a:rPr lang="en-GB" sz="1200" dirty="0"/>
              <a:t>I shut off my computer when I do not use them</a:t>
            </a:r>
          </a:p>
          <a:p>
            <a:pPr marL="612648" lvl="1" indent="-228600">
              <a:spcBef>
                <a:spcPts val="0"/>
              </a:spcBef>
              <a:spcAft>
                <a:spcPts val="0"/>
              </a:spcAft>
              <a:buAutoNum type="alphaLcParenR"/>
            </a:pPr>
            <a:r>
              <a:rPr lang="en-GB" sz="1200" dirty="0"/>
              <a:t>I use natural lights as much as I can instead of artificial lights</a:t>
            </a:r>
          </a:p>
          <a:p>
            <a:pPr marL="612648" lvl="1" indent="-228600">
              <a:spcBef>
                <a:spcPts val="0"/>
              </a:spcBef>
              <a:spcAft>
                <a:spcPts val="0"/>
              </a:spcAft>
              <a:buAutoNum type="alphaLcParenR"/>
            </a:pPr>
            <a:r>
              <a:rPr lang="en-GB" sz="1200" dirty="0"/>
              <a:t>I unplug my phone charger when I do not use them</a:t>
            </a:r>
          </a:p>
          <a:p>
            <a:pPr marL="612648" lvl="1" indent="-228600">
              <a:spcBef>
                <a:spcPts val="0"/>
              </a:spcBef>
              <a:spcAft>
                <a:spcPts val="0"/>
              </a:spcAft>
              <a:buAutoNum type="alphaLcParenR"/>
            </a:pPr>
            <a:r>
              <a:rPr lang="en-GB" sz="1200" dirty="0"/>
              <a:t>I keep my AC temperature at 26C or higher</a:t>
            </a:r>
          </a:p>
          <a:p>
            <a:pPr marL="0" indent="0">
              <a:spcBef>
                <a:spcPts val="0"/>
              </a:spcBef>
              <a:spcAft>
                <a:spcPts val="0"/>
              </a:spcAft>
              <a:buNone/>
            </a:pPr>
            <a:r>
              <a:rPr lang="en-GB" sz="1200" dirty="0"/>
              <a:t>3. Check all that apply (water):</a:t>
            </a:r>
          </a:p>
          <a:p>
            <a:pPr marL="612648" lvl="1" indent="-228600">
              <a:spcBef>
                <a:spcPts val="0"/>
              </a:spcBef>
              <a:spcAft>
                <a:spcPts val="0"/>
              </a:spcAft>
              <a:buAutoNum type="alphaLcParenR"/>
            </a:pPr>
            <a:r>
              <a:rPr lang="en-GB" sz="1200" dirty="0"/>
              <a:t>I use a reusable water bottle or a mug</a:t>
            </a:r>
          </a:p>
          <a:p>
            <a:pPr marL="612648" lvl="1" indent="-228600">
              <a:spcBef>
                <a:spcPts val="0"/>
              </a:spcBef>
              <a:spcAft>
                <a:spcPts val="0"/>
              </a:spcAft>
              <a:buAutoNum type="alphaLcParenR"/>
            </a:pPr>
            <a:r>
              <a:rPr lang="en-GB" sz="1200" dirty="0"/>
              <a:t>I take showers less than 10 minutes</a:t>
            </a:r>
          </a:p>
          <a:p>
            <a:pPr marL="612648" lvl="1" indent="-228600">
              <a:spcBef>
                <a:spcPts val="0"/>
              </a:spcBef>
              <a:spcAft>
                <a:spcPts val="0"/>
              </a:spcAft>
              <a:buAutoNum type="alphaLcParenR"/>
            </a:pPr>
            <a:r>
              <a:rPr lang="en-GB" sz="1200" dirty="0"/>
              <a:t>I turn off the tap when brushing my teeth or shaving</a:t>
            </a:r>
          </a:p>
          <a:p>
            <a:pPr marL="612648" lvl="1" indent="-228600">
              <a:spcBef>
                <a:spcPts val="0"/>
              </a:spcBef>
              <a:spcAft>
                <a:spcPts val="0"/>
              </a:spcAft>
              <a:buAutoNum type="alphaLcParenR"/>
            </a:pPr>
            <a:r>
              <a:rPr lang="en-GB" sz="1200" dirty="0"/>
              <a:t>I do not let the hose running when washing the car</a:t>
            </a:r>
          </a:p>
          <a:p>
            <a:pPr marL="0" indent="0">
              <a:spcBef>
                <a:spcPts val="0"/>
              </a:spcBef>
              <a:spcAft>
                <a:spcPts val="0"/>
              </a:spcAft>
              <a:buNone/>
            </a:pPr>
            <a:r>
              <a:rPr lang="en-GB" sz="1200" dirty="0"/>
              <a:t>4. Check all that apply (Food):</a:t>
            </a:r>
          </a:p>
          <a:p>
            <a:pPr marL="612648" lvl="1" indent="-228600">
              <a:spcBef>
                <a:spcPts val="0"/>
              </a:spcBef>
              <a:spcAft>
                <a:spcPts val="0"/>
              </a:spcAft>
              <a:buAutoNum type="alphaLcParenR"/>
            </a:pPr>
            <a:r>
              <a:rPr lang="en-GB" sz="1200" dirty="0"/>
              <a:t>I eat all(or most) of the food on my dish</a:t>
            </a:r>
          </a:p>
          <a:p>
            <a:pPr marL="612648" lvl="1" indent="-228600">
              <a:spcBef>
                <a:spcPts val="0"/>
              </a:spcBef>
              <a:spcAft>
                <a:spcPts val="0"/>
              </a:spcAft>
              <a:buAutoNum type="alphaLcParenR"/>
            </a:pPr>
            <a:r>
              <a:rPr lang="en-GB" sz="1200" dirty="0"/>
              <a:t>I buy (or eat) local foods or organic foods</a:t>
            </a:r>
          </a:p>
          <a:p>
            <a:pPr marL="612648" lvl="1" indent="-228600">
              <a:spcBef>
                <a:spcPts val="0"/>
              </a:spcBef>
              <a:spcAft>
                <a:spcPts val="0"/>
              </a:spcAft>
              <a:buAutoNum type="alphaLcParenR"/>
            </a:pPr>
            <a:r>
              <a:rPr lang="en-GB" sz="1200" dirty="0"/>
              <a:t>I do not eat a lot of meat</a:t>
            </a:r>
          </a:p>
          <a:p>
            <a:pPr marL="0" indent="0">
              <a:spcBef>
                <a:spcPts val="0"/>
              </a:spcBef>
              <a:spcAft>
                <a:spcPts val="0"/>
              </a:spcAft>
              <a:buNone/>
            </a:pPr>
            <a:r>
              <a:rPr lang="en-GB" sz="1200" dirty="0"/>
              <a:t>5. Check all that apply (additional):</a:t>
            </a:r>
          </a:p>
          <a:p>
            <a:pPr marL="612648" lvl="1" indent="-228600">
              <a:spcBef>
                <a:spcPts val="0"/>
              </a:spcBef>
              <a:spcAft>
                <a:spcPts val="0"/>
              </a:spcAft>
              <a:buAutoNum type="alphaLcParenR"/>
            </a:pPr>
            <a:r>
              <a:rPr lang="en-GB" sz="1200" dirty="0"/>
              <a:t>I avoid using plastic bags</a:t>
            </a:r>
          </a:p>
          <a:p>
            <a:pPr marL="612648" lvl="1" indent="-228600">
              <a:spcBef>
                <a:spcPts val="0"/>
              </a:spcBef>
              <a:spcAft>
                <a:spcPts val="0"/>
              </a:spcAft>
              <a:buAutoNum type="alphaLcParenR"/>
            </a:pPr>
            <a:r>
              <a:rPr lang="en-GB" sz="1200" dirty="0"/>
              <a:t>I avoid using disposable items(plastic cups, etc</a:t>
            </a:r>
            <a:r>
              <a:rPr lang="en-GB" sz="920" dirty="0"/>
              <a:t>)</a:t>
            </a:r>
          </a:p>
          <a:p>
            <a:pPr marL="0" indent="0">
              <a:spcBef>
                <a:spcPts val="0"/>
              </a:spcBef>
              <a:spcAft>
                <a:spcPts val="0"/>
              </a:spcAft>
              <a:buNone/>
            </a:pPr>
            <a:r>
              <a:rPr lang="en-GB" sz="1200" dirty="0"/>
              <a:t>6. Is there anything you do that is considered environmentally friendly?</a:t>
            </a:r>
          </a:p>
          <a:p>
            <a:pPr marL="0" indent="0">
              <a:spcBef>
                <a:spcPts val="0"/>
              </a:spcBef>
              <a:spcAft>
                <a:spcPts val="0"/>
              </a:spcAft>
              <a:buNone/>
            </a:pPr>
            <a:r>
              <a:rPr lang="en-GB" sz="1200" dirty="0"/>
              <a:t>It is based on the US department of energy checklist for energy sustainability and other resource.</a:t>
            </a:r>
          </a:p>
          <a:p>
            <a:pPr marL="228600" indent="-228600">
              <a:spcBef>
                <a:spcPts val="0"/>
              </a:spcBef>
              <a:spcAft>
                <a:spcPts val="0"/>
              </a:spcAft>
              <a:buAutoNum type="alphaLcParenR"/>
            </a:pPr>
            <a:endParaRPr lang="en-GB" sz="1200" dirty="0"/>
          </a:p>
          <a:p>
            <a:pPr marL="0" indent="0">
              <a:spcBef>
                <a:spcPts val="0"/>
              </a:spcBef>
              <a:spcAft>
                <a:spcPts val="0"/>
              </a:spcAft>
              <a:buNone/>
            </a:pPr>
            <a:endParaRPr lang="en-GB" sz="1200" dirty="0"/>
          </a:p>
          <a:p>
            <a:pPr marL="228600" indent="-228600">
              <a:spcBef>
                <a:spcPts val="0"/>
              </a:spcBef>
              <a:spcAft>
                <a:spcPts val="0"/>
              </a:spcAft>
              <a:buAutoNum type="alphaLcParenR"/>
            </a:pPr>
            <a:endParaRPr lang="en-GB" sz="1200" dirty="0"/>
          </a:p>
        </p:txBody>
      </p:sp>
      <p:pic>
        <p:nvPicPr>
          <p:cNvPr id="5" name="Picture 4" descr="A screenshot of a cell phone&#10;&#10;Description automatically generated">
            <a:extLst>
              <a:ext uri="{FF2B5EF4-FFF2-40B4-BE49-F238E27FC236}">
                <a16:creationId xmlns:a16="http://schemas.microsoft.com/office/drawing/2014/main" id="{098AA95B-E08F-4339-86A6-16401670D1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2759" y="7129764"/>
            <a:ext cx="3614285" cy="1959371"/>
          </a:xfrm>
          <a:prstGeom prst="rect">
            <a:avLst/>
          </a:prstGeom>
        </p:spPr>
      </p:pic>
      <p:pic>
        <p:nvPicPr>
          <p:cNvPr id="7" name="Picture 6">
            <a:extLst>
              <a:ext uri="{FF2B5EF4-FFF2-40B4-BE49-F238E27FC236}">
                <a16:creationId xmlns:a16="http://schemas.microsoft.com/office/drawing/2014/main" id="{558CA9DF-24A9-42FD-9893-FD68B26F57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0194" y="5527190"/>
            <a:ext cx="3739414" cy="1988122"/>
          </a:xfrm>
          <a:prstGeom prst="rect">
            <a:avLst/>
          </a:prstGeom>
        </p:spPr>
      </p:pic>
    </p:spTree>
    <p:extLst>
      <p:ext uri="{BB962C8B-B14F-4D97-AF65-F5344CB8AC3E}">
        <p14:creationId xmlns:p14="http://schemas.microsoft.com/office/powerpoint/2010/main" val="5747277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r>
              <a:rPr lang="en-GB" dirty="0"/>
              <a:t>Introduction</a:t>
            </a:r>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3" y="1862254"/>
            <a:ext cx="11045036" cy="7329872"/>
          </a:xfrm>
        </p:spPr>
        <p:txBody>
          <a:bodyPr numCol="2">
            <a:normAutofit/>
          </a:bodyPr>
          <a:lstStyle/>
          <a:p>
            <a:pPr marL="0" indent="0">
              <a:spcBef>
                <a:spcPts val="0"/>
              </a:spcBef>
              <a:spcAft>
                <a:spcPts val="0"/>
              </a:spcAft>
              <a:buNone/>
            </a:pPr>
            <a:r>
              <a:rPr lang="en-US" sz="1200" b="1" i="1" dirty="0">
                <a:latin typeface="Arial" panose="020B0604020202020204" pitchFamily="34" charset="0"/>
                <a:cs typeface="Arial" panose="020B0604020202020204" pitchFamily="34" charset="0"/>
              </a:rPr>
              <a:t>How can products be used to promote a more sustainable lifestyle?</a:t>
            </a:r>
          </a:p>
          <a:p>
            <a:pPr marL="0" indent="0">
              <a:spcBef>
                <a:spcPts val="0"/>
              </a:spcBef>
              <a:spcAft>
                <a:spcPts val="0"/>
              </a:spcAft>
              <a:buNone/>
            </a:pPr>
            <a:endParaRPr lang="en-US" sz="1200" b="1" i="1" dirty="0">
              <a:latin typeface="Arial" panose="020B0604020202020204" pitchFamily="34" charset="0"/>
              <a:cs typeface="Arial" panose="020B0604020202020204" pitchFamily="34" charset="0"/>
            </a:endParaRPr>
          </a:p>
          <a:p>
            <a:pPr marL="0" indent="0">
              <a:spcBef>
                <a:spcPts val="0"/>
              </a:spcBef>
              <a:spcAft>
                <a:spcPts val="0"/>
              </a:spcAft>
              <a:buNone/>
            </a:pPr>
            <a:r>
              <a:rPr lang="en-GB" sz="1200" b="1" dirty="0">
                <a:latin typeface="Arial" panose="020B0604020202020204" pitchFamily="34" charset="0"/>
                <a:cs typeface="Arial" panose="020B0604020202020204" pitchFamily="34" charset="0"/>
              </a:rPr>
              <a:t>Needs for the end user:</a:t>
            </a:r>
            <a:endParaRPr lang="en-US"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The users (or audience) could be potentially anyone. So I ask the question </a:t>
            </a:r>
            <a:r>
              <a:rPr lang="en-GB" sz="1200" dirty="0">
                <a:solidFill>
                  <a:srgbClr val="00B050"/>
                </a:solidFill>
                <a:latin typeface="Arial" panose="020B0604020202020204" pitchFamily="34" charset="0"/>
                <a:cs typeface="Arial" panose="020B0604020202020204" pitchFamily="34" charset="0"/>
              </a:rPr>
              <a:t>“who should the product target?” </a:t>
            </a:r>
            <a:r>
              <a:rPr lang="en-GB" sz="1200" dirty="0">
                <a:latin typeface="Arial" panose="020B0604020202020204" pitchFamily="34" charset="0"/>
                <a:cs typeface="Arial" panose="020B0604020202020204" pitchFamily="34" charset="0"/>
              </a:rPr>
              <a:t>To answer this there is a need to divide the users into user groups and research each of them. Prior to research, I have divided the user groups arbitrarily as shown:</a:t>
            </a:r>
          </a:p>
          <a:p>
            <a:pPr>
              <a:spcBef>
                <a:spcPts val="0"/>
              </a:spcBef>
              <a:spcAft>
                <a:spcPts val="0"/>
              </a:spcAft>
            </a:pPr>
            <a:r>
              <a:rPr lang="en-GB" sz="1200" dirty="0">
                <a:latin typeface="Arial" panose="020B0604020202020204" pitchFamily="34" charset="0"/>
                <a:cs typeface="Arial" panose="020B0604020202020204" pitchFamily="34" charset="0"/>
              </a:rPr>
              <a:t>0-6</a:t>
            </a:r>
          </a:p>
          <a:p>
            <a:pPr>
              <a:spcBef>
                <a:spcPts val="0"/>
              </a:spcBef>
              <a:spcAft>
                <a:spcPts val="0"/>
              </a:spcAft>
            </a:pPr>
            <a:r>
              <a:rPr lang="en-GB" sz="1200" dirty="0">
                <a:latin typeface="Arial" panose="020B0604020202020204" pitchFamily="34" charset="0"/>
                <a:cs typeface="Arial" panose="020B0604020202020204" pitchFamily="34" charset="0"/>
              </a:rPr>
              <a:t>7-11</a:t>
            </a:r>
          </a:p>
          <a:p>
            <a:pPr>
              <a:spcBef>
                <a:spcPts val="0"/>
              </a:spcBef>
              <a:spcAft>
                <a:spcPts val="0"/>
              </a:spcAft>
            </a:pPr>
            <a:r>
              <a:rPr lang="en-GB" sz="1200" dirty="0">
                <a:latin typeface="Arial" panose="020B0604020202020204" pitchFamily="34" charset="0"/>
                <a:cs typeface="Arial" panose="020B0604020202020204" pitchFamily="34" charset="0"/>
              </a:rPr>
              <a:t>12-18</a:t>
            </a:r>
          </a:p>
          <a:p>
            <a:pPr>
              <a:spcBef>
                <a:spcPts val="0"/>
              </a:spcBef>
              <a:spcAft>
                <a:spcPts val="0"/>
              </a:spcAft>
            </a:pPr>
            <a:r>
              <a:rPr lang="en-GB" sz="1200" dirty="0">
                <a:latin typeface="Arial" panose="020B0604020202020204" pitchFamily="34" charset="0"/>
                <a:cs typeface="Arial" panose="020B0604020202020204" pitchFamily="34" charset="0"/>
              </a:rPr>
              <a:t>19-24</a:t>
            </a:r>
          </a:p>
          <a:p>
            <a:pPr>
              <a:spcBef>
                <a:spcPts val="0"/>
              </a:spcBef>
              <a:spcAft>
                <a:spcPts val="0"/>
              </a:spcAft>
            </a:pPr>
            <a:r>
              <a:rPr lang="en-GB" sz="1200" dirty="0">
                <a:latin typeface="Arial" panose="020B0604020202020204" pitchFamily="34" charset="0"/>
                <a:cs typeface="Arial" panose="020B0604020202020204" pitchFamily="34" charset="0"/>
              </a:rPr>
              <a:t>25-54</a:t>
            </a:r>
          </a:p>
          <a:p>
            <a:pPr>
              <a:spcBef>
                <a:spcPts val="0"/>
              </a:spcBef>
              <a:spcAft>
                <a:spcPts val="0"/>
              </a:spcAft>
            </a:pPr>
            <a:r>
              <a:rPr lang="en-GB" sz="1200" dirty="0">
                <a:latin typeface="Arial" panose="020B0604020202020204" pitchFamily="34" charset="0"/>
                <a:cs typeface="Arial" panose="020B0604020202020204" pitchFamily="34" charset="0"/>
              </a:rPr>
              <a:t>55+</a:t>
            </a: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After researching I found out that the age groups of 55+ are less likely to make environmentally-friendly decisions. Therefore, I have to </a:t>
            </a: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It is said that </a:t>
            </a:r>
          </a:p>
          <a:p>
            <a:pPr marL="0" indent="0">
              <a:spcBef>
                <a:spcPts val="0"/>
              </a:spcBef>
              <a:spcAft>
                <a:spcPts val="0"/>
              </a:spcAft>
              <a:buNone/>
            </a:pPr>
            <a:r>
              <a:rPr lang="en-GB" sz="1200" dirty="0">
                <a:latin typeface="Arial" panose="020B0604020202020204" pitchFamily="34" charset="0"/>
                <a:cs typeface="Arial" panose="020B0604020202020204" pitchFamily="34" charset="0"/>
              </a:rPr>
              <a:t>I have not considered gender as to be a significant aspect at first, however, after visiting </a:t>
            </a:r>
            <a:r>
              <a:rPr lang="en-GB" sz="1200" dirty="0">
                <a:hlinkClick r:id="rId2"/>
              </a:rPr>
              <a:t>https://www.iucn.org/resources/issues-briefs/gender-and-climate-change</a:t>
            </a:r>
            <a:r>
              <a:rPr lang="en-GB" sz="1200" dirty="0"/>
              <a:t> my thoughts on this changed. The website said that “Women have proven to be leading the way towards more equitable and sustainable solutions to climate change” However, I could not find any evidence that supported the conclusion. Therefore, I decided to have a survey about the people. The survey would look as follows:</a:t>
            </a:r>
          </a:p>
          <a:p>
            <a:pPr marL="0" indent="0">
              <a:spcBef>
                <a:spcPts val="0"/>
              </a:spcBef>
              <a:spcAft>
                <a:spcPts val="0"/>
              </a:spcAft>
              <a:buNone/>
            </a:pPr>
            <a:r>
              <a:rPr lang="en-GB" sz="1200" dirty="0"/>
              <a:t>1. What is your gender?</a:t>
            </a:r>
          </a:p>
          <a:p>
            <a:pPr marL="0" indent="0">
              <a:spcBef>
                <a:spcPts val="0"/>
              </a:spcBef>
              <a:spcAft>
                <a:spcPts val="0"/>
              </a:spcAft>
              <a:buNone/>
            </a:pPr>
            <a:r>
              <a:rPr lang="en-GB" sz="1200" dirty="0"/>
              <a:t>2. Check all that apply (electricity):</a:t>
            </a:r>
          </a:p>
          <a:p>
            <a:pPr marL="612648" lvl="1" indent="-228600">
              <a:spcBef>
                <a:spcPts val="0"/>
              </a:spcBef>
              <a:spcAft>
                <a:spcPts val="0"/>
              </a:spcAft>
              <a:buAutoNum type="alphaLcParenR"/>
            </a:pPr>
            <a:r>
              <a:rPr lang="en-GB" sz="1200" dirty="0"/>
              <a:t>I turn of the lights when I do not use them</a:t>
            </a:r>
          </a:p>
          <a:p>
            <a:pPr marL="612648" lvl="1" indent="-228600">
              <a:spcBef>
                <a:spcPts val="0"/>
              </a:spcBef>
              <a:spcAft>
                <a:spcPts val="0"/>
              </a:spcAft>
              <a:buAutoNum type="alphaLcParenR"/>
            </a:pPr>
            <a:r>
              <a:rPr lang="en-GB" sz="1200" dirty="0"/>
              <a:t>I buy energy-efficient products</a:t>
            </a:r>
          </a:p>
          <a:p>
            <a:pPr marL="612648" lvl="1" indent="-228600">
              <a:spcBef>
                <a:spcPts val="0"/>
              </a:spcBef>
              <a:spcAft>
                <a:spcPts val="0"/>
              </a:spcAft>
              <a:buAutoNum type="alphaLcParenR"/>
            </a:pPr>
            <a:r>
              <a:rPr lang="en-GB" sz="1200" dirty="0"/>
              <a:t>I shut off my computer when I do not use them</a:t>
            </a:r>
          </a:p>
          <a:p>
            <a:pPr marL="612648" lvl="1" indent="-228600">
              <a:spcBef>
                <a:spcPts val="0"/>
              </a:spcBef>
              <a:spcAft>
                <a:spcPts val="0"/>
              </a:spcAft>
              <a:buAutoNum type="alphaLcParenR"/>
            </a:pPr>
            <a:r>
              <a:rPr lang="en-GB" sz="1200" dirty="0"/>
              <a:t>I use natural lights as much as I can instead of artificial lights</a:t>
            </a:r>
          </a:p>
          <a:p>
            <a:pPr marL="612648" lvl="1" indent="-228600">
              <a:spcBef>
                <a:spcPts val="0"/>
              </a:spcBef>
              <a:spcAft>
                <a:spcPts val="0"/>
              </a:spcAft>
              <a:buAutoNum type="alphaLcParenR"/>
            </a:pPr>
            <a:r>
              <a:rPr lang="en-GB" sz="1200" dirty="0"/>
              <a:t>I unplug my phone charger when I do not use them</a:t>
            </a:r>
          </a:p>
          <a:p>
            <a:pPr marL="612648" lvl="1" indent="-228600">
              <a:spcBef>
                <a:spcPts val="0"/>
              </a:spcBef>
              <a:spcAft>
                <a:spcPts val="0"/>
              </a:spcAft>
              <a:buAutoNum type="alphaLcParenR"/>
            </a:pPr>
            <a:r>
              <a:rPr lang="en-GB" sz="1200" dirty="0"/>
              <a:t>I keep my AC temperature at 26C or higher</a:t>
            </a:r>
          </a:p>
          <a:p>
            <a:pPr marL="0" indent="0">
              <a:spcBef>
                <a:spcPts val="0"/>
              </a:spcBef>
              <a:spcAft>
                <a:spcPts val="0"/>
              </a:spcAft>
              <a:buNone/>
            </a:pPr>
            <a:r>
              <a:rPr lang="en-GB" sz="1200" dirty="0"/>
              <a:t>3. Check all that apply (water):</a:t>
            </a:r>
          </a:p>
          <a:p>
            <a:pPr marL="612648" lvl="1" indent="-228600">
              <a:spcBef>
                <a:spcPts val="0"/>
              </a:spcBef>
              <a:spcAft>
                <a:spcPts val="0"/>
              </a:spcAft>
              <a:buAutoNum type="alphaLcParenR"/>
            </a:pPr>
            <a:r>
              <a:rPr lang="en-GB" sz="1200" dirty="0"/>
              <a:t>I use a reusable water bottle or a mug</a:t>
            </a:r>
          </a:p>
          <a:p>
            <a:pPr marL="612648" lvl="1" indent="-228600">
              <a:spcBef>
                <a:spcPts val="0"/>
              </a:spcBef>
              <a:spcAft>
                <a:spcPts val="0"/>
              </a:spcAft>
              <a:buAutoNum type="alphaLcParenR"/>
            </a:pPr>
            <a:r>
              <a:rPr lang="en-GB" sz="1200" dirty="0"/>
              <a:t>I take showers less than 10 minutes</a:t>
            </a:r>
          </a:p>
          <a:p>
            <a:pPr marL="612648" lvl="1" indent="-228600">
              <a:spcBef>
                <a:spcPts val="0"/>
              </a:spcBef>
              <a:spcAft>
                <a:spcPts val="0"/>
              </a:spcAft>
              <a:buAutoNum type="alphaLcParenR"/>
            </a:pPr>
            <a:r>
              <a:rPr lang="en-GB" sz="1200" dirty="0"/>
              <a:t>I turn off the tap when brushing my teeth or shaving</a:t>
            </a:r>
          </a:p>
          <a:p>
            <a:pPr marL="612648" lvl="1" indent="-228600">
              <a:spcBef>
                <a:spcPts val="0"/>
              </a:spcBef>
              <a:spcAft>
                <a:spcPts val="0"/>
              </a:spcAft>
              <a:buAutoNum type="alphaLcParenR"/>
            </a:pPr>
            <a:r>
              <a:rPr lang="en-GB" sz="1200" dirty="0"/>
              <a:t>I do not let the hose running when washing the car</a:t>
            </a:r>
          </a:p>
          <a:p>
            <a:pPr marL="0" indent="0">
              <a:spcBef>
                <a:spcPts val="0"/>
              </a:spcBef>
              <a:spcAft>
                <a:spcPts val="0"/>
              </a:spcAft>
              <a:buNone/>
            </a:pPr>
            <a:r>
              <a:rPr lang="en-GB" sz="1200" dirty="0"/>
              <a:t>4. Check all that apply (Food):</a:t>
            </a:r>
          </a:p>
          <a:p>
            <a:pPr marL="612648" lvl="1" indent="-228600">
              <a:spcBef>
                <a:spcPts val="0"/>
              </a:spcBef>
              <a:spcAft>
                <a:spcPts val="0"/>
              </a:spcAft>
              <a:buAutoNum type="alphaLcParenR"/>
            </a:pPr>
            <a:r>
              <a:rPr lang="en-GB" sz="1200" dirty="0"/>
              <a:t>I eat all(or most) of the food on my dish</a:t>
            </a:r>
          </a:p>
          <a:p>
            <a:pPr marL="612648" lvl="1" indent="-228600">
              <a:spcBef>
                <a:spcPts val="0"/>
              </a:spcBef>
              <a:spcAft>
                <a:spcPts val="0"/>
              </a:spcAft>
              <a:buAutoNum type="alphaLcParenR"/>
            </a:pPr>
            <a:r>
              <a:rPr lang="en-GB" sz="1200" dirty="0"/>
              <a:t>I buy (or eat) local foods or organic foods</a:t>
            </a:r>
          </a:p>
          <a:p>
            <a:pPr marL="612648" lvl="1" indent="-228600">
              <a:spcBef>
                <a:spcPts val="0"/>
              </a:spcBef>
              <a:spcAft>
                <a:spcPts val="0"/>
              </a:spcAft>
              <a:buAutoNum type="alphaLcParenR"/>
            </a:pPr>
            <a:r>
              <a:rPr lang="en-GB" sz="1200" dirty="0"/>
              <a:t>I do not eat a lot of meat</a:t>
            </a:r>
          </a:p>
          <a:p>
            <a:pPr marL="0" indent="0">
              <a:spcBef>
                <a:spcPts val="0"/>
              </a:spcBef>
              <a:spcAft>
                <a:spcPts val="0"/>
              </a:spcAft>
              <a:buNone/>
            </a:pPr>
            <a:r>
              <a:rPr lang="en-GB" sz="1200" dirty="0"/>
              <a:t>5. Check all that apply (additional):</a:t>
            </a:r>
          </a:p>
          <a:p>
            <a:pPr marL="612648" lvl="1" indent="-228600">
              <a:spcBef>
                <a:spcPts val="0"/>
              </a:spcBef>
              <a:spcAft>
                <a:spcPts val="0"/>
              </a:spcAft>
              <a:buAutoNum type="alphaLcParenR"/>
            </a:pPr>
            <a:r>
              <a:rPr lang="en-GB" sz="1200" dirty="0"/>
              <a:t>I avoid using plastic bags</a:t>
            </a:r>
          </a:p>
          <a:p>
            <a:pPr marL="612648" lvl="1" indent="-228600">
              <a:spcBef>
                <a:spcPts val="0"/>
              </a:spcBef>
              <a:spcAft>
                <a:spcPts val="0"/>
              </a:spcAft>
              <a:buAutoNum type="alphaLcParenR"/>
            </a:pPr>
            <a:r>
              <a:rPr lang="en-GB" sz="1200" dirty="0"/>
              <a:t>I avoid using disposable items(plastic cups, etc</a:t>
            </a:r>
            <a:r>
              <a:rPr lang="en-GB" sz="920" dirty="0"/>
              <a:t>)</a:t>
            </a:r>
          </a:p>
          <a:p>
            <a:pPr marL="0" indent="0">
              <a:spcBef>
                <a:spcPts val="0"/>
              </a:spcBef>
              <a:spcAft>
                <a:spcPts val="0"/>
              </a:spcAft>
              <a:buNone/>
            </a:pPr>
            <a:r>
              <a:rPr lang="en-GB" sz="1200" dirty="0"/>
              <a:t>6. Is there anything you do that is considered environmentally friendly?</a:t>
            </a:r>
          </a:p>
          <a:p>
            <a:pPr marL="0" indent="0">
              <a:spcBef>
                <a:spcPts val="0"/>
              </a:spcBef>
              <a:spcAft>
                <a:spcPts val="0"/>
              </a:spcAft>
              <a:buNone/>
            </a:pPr>
            <a:r>
              <a:rPr lang="en-GB" sz="1200" dirty="0"/>
              <a:t>It is based on the US department of energy checklist for energy sustainability and other resource.</a:t>
            </a:r>
          </a:p>
          <a:p>
            <a:pPr marL="228600" indent="-228600">
              <a:spcBef>
                <a:spcPts val="0"/>
              </a:spcBef>
              <a:spcAft>
                <a:spcPts val="0"/>
              </a:spcAft>
              <a:buAutoNum type="alphaLcParenR"/>
            </a:pPr>
            <a:endParaRPr lang="en-GB" sz="1200" dirty="0"/>
          </a:p>
          <a:p>
            <a:pPr marL="0" indent="0">
              <a:spcBef>
                <a:spcPts val="0"/>
              </a:spcBef>
              <a:spcAft>
                <a:spcPts val="0"/>
              </a:spcAft>
              <a:buNone/>
            </a:pPr>
            <a:endParaRPr lang="en-GB" sz="1200" dirty="0"/>
          </a:p>
          <a:p>
            <a:pPr marL="228600" indent="-228600">
              <a:spcBef>
                <a:spcPts val="0"/>
              </a:spcBef>
              <a:spcAft>
                <a:spcPts val="0"/>
              </a:spcAft>
              <a:buAutoNum type="alphaLcParenR"/>
            </a:pPr>
            <a:endParaRPr lang="en-GB" sz="1200" dirty="0"/>
          </a:p>
        </p:txBody>
      </p:sp>
      <p:pic>
        <p:nvPicPr>
          <p:cNvPr id="5" name="Picture 4" descr="A screenshot of a cell phone&#10;&#10;Description automatically generated">
            <a:extLst>
              <a:ext uri="{FF2B5EF4-FFF2-40B4-BE49-F238E27FC236}">
                <a16:creationId xmlns:a16="http://schemas.microsoft.com/office/drawing/2014/main" id="{098AA95B-E08F-4339-86A6-16401670D1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2330" y="4182599"/>
            <a:ext cx="3614285" cy="1959371"/>
          </a:xfrm>
          <a:prstGeom prst="rect">
            <a:avLst/>
          </a:prstGeom>
        </p:spPr>
      </p:pic>
      <p:pic>
        <p:nvPicPr>
          <p:cNvPr id="7" name="Picture 6">
            <a:extLst>
              <a:ext uri="{FF2B5EF4-FFF2-40B4-BE49-F238E27FC236}">
                <a16:creationId xmlns:a16="http://schemas.microsoft.com/office/drawing/2014/main" id="{558CA9DF-24A9-42FD-9893-FD68B26F57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330" y="6074593"/>
            <a:ext cx="3739414" cy="1988122"/>
          </a:xfrm>
          <a:prstGeom prst="rect">
            <a:avLst/>
          </a:prstGeom>
        </p:spPr>
      </p:pic>
    </p:spTree>
    <p:extLst>
      <p:ext uri="{BB962C8B-B14F-4D97-AF65-F5344CB8AC3E}">
        <p14:creationId xmlns:p14="http://schemas.microsoft.com/office/powerpoint/2010/main" val="3175322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r>
              <a:rPr lang="en-GB" dirty="0"/>
              <a:t>Introduction</a:t>
            </a:r>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marL="0" indent="0">
              <a:spcBef>
                <a:spcPts val="0"/>
              </a:spcBef>
              <a:spcAft>
                <a:spcPts val="0"/>
              </a:spcAft>
              <a:buNone/>
            </a:pPr>
            <a:r>
              <a:rPr lang="en-US" sz="1200" b="1" i="1" dirty="0">
                <a:latin typeface="Arial" panose="020B0604020202020204" pitchFamily="34" charset="0"/>
                <a:cs typeface="Arial" panose="020B0604020202020204" pitchFamily="34" charset="0"/>
              </a:rPr>
              <a:t>How can products be used to promote a more sustainable lifestyle?</a:t>
            </a:r>
            <a:endParaRPr lang="en-US"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b="1" dirty="0">
              <a:latin typeface="Arial" panose="020B0604020202020204" pitchFamily="34" charset="0"/>
              <a:cs typeface="Arial" panose="020B0604020202020204" pitchFamily="34" charset="0"/>
            </a:endParaRPr>
          </a:p>
          <a:p>
            <a:pPr marL="0" indent="0">
              <a:spcBef>
                <a:spcPts val="0"/>
              </a:spcBef>
              <a:spcAft>
                <a:spcPts val="0"/>
              </a:spcAft>
              <a:buNone/>
            </a:pPr>
            <a:r>
              <a:rPr lang="en-GB" sz="1200" b="1" dirty="0">
                <a:latin typeface="Arial" panose="020B0604020202020204" pitchFamily="34" charset="0"/>
                <a:cs typeface="Arial" panose="020B0604020202020204" pitchFamily="34" charset="0"/>
              </a:rPr>
              <a:t>Needs for the end user:</a:t>
            </a:r>
            <a:br>
              <a:rPr lang="en-GB" sz="1200" b="1" dirty="0">
                <a:latin typeface="Arial" panose="020B0604020202020204" pitchFamily="34" charset="0"/>
                <a:cs typeface="Arial" panose="020B0604020202020204" pitchFamily="34" charset="0"/>
              </a:rPr>
            </a:br>
            <a:r>
              <a:rPr lang="en-GB" sz="1200" dirty="0">
                <a:latin typeface="Arial" panose="020B0604020202020204" pitchFamily="34" charset="0"/>
                <a:cs typeface="Arial" panose="020B0604020202020204" pitchFamily="34" charset="0"/>
              </a:rPr>
              <a:t>The users (or audience) could be potentially anyone. So I ask the question </a:t>
            </a:r>
            <a:r>
              <a:rPr lang="en-GB" sz="1200" dirty="0">
                <a:solidFill>
                  <a:srgbClr val="00B050"/>
                </a:solidFill>
                <a:latin typeface="Arial" panose="020B0604020202020204" pitchFamily="34" charset="0"/>
                <a:cs typeface="Arial" panose="020B0604020202020204" pitchFamily="34" charset="0"/>
              </a:rPr>
              <a:t>“who should the product target?” </a:t>
            </a:r>
            <a:r>
              <a:rPr lang="en-GB" sz="1200" dirty="0">
                <a:latin typeface="Arial" panose="020B0604020202020204" pitchFamily="34" charset="0"/>
                <a:cs typeface="Arial" panose="020B0604020202020204" pitchFamily="34" charset="0"/>
              </a:rPr>
              <a:t>To answer this there is a need to divide the users into user groups and research each of them. Prior to research, I have divided the user groups arbitrarily as shown:</a:t>
            </a:r>
          </a:p>
          <a:p>
            <a:pPr>
              <a:spcBef>
                <a:spcPts val="0"/>
              </a:spcBef>
              <a:spcAft>
                <a:spcPts val="0"/>
              </a:spcAft>
            </a:pPr>
            <a:r>
              <a:rPr lang="en-GB" sz="1200" dirty="0">
                <a:latin typeface="Arial" panose="020B0604020202020204" pitchFamily="34" charset="0"/>
                <a:cs typeface="Arial" panose="020B0604020202020204" pitchFamily="34" charset="0"/>
              </a:rPr>
              <a:t>0-6</a:t>
            </a:r>
          </a:p>
          <a:p>
            <a:pPr>
              <a:spcBef>
                <a:spcPts val="0"/>
              </a:spcBef>
              <a:spcAft>
                <a:spcPts val="0"/>
              </a:spcAft>
            </a:pPr>
            <a:r>
              <a:rPr lang="en-GB" sz="1200" dirty="0">
                <a:latin typeface="Arial" panose="020B0604020202020204" pitchFamily="34" charset="0"/>
                <a:cs typeface="Arial" panose="020B0604020202020204" pitchFamily="34" charset="0"/>
              </a:rPr>
              <a:t>7-11</a:t>
            </a:r>
          </a:p>
          <a:p>
            <a:pPr>
              <a:spcBef>
                <a:spcPts val="0"/>
              </a:spcBef>
              <a:spcAft>
                <a:spcPts val="0"/>
              </a:spcAft>
            </a:pPr>
            <a:r>
              <a:rPr lang="en-GB" sz="1200" dirty="0">
                <a:latin typeface="Arial" panose="020B0604020202020204" pitchFamily="34" charset="0"/>
                <a:cs typeface="Arial" panose="020B0604020202020204" pitchFamily="34" charset="0"/>
              </a:rPr>
              <a:t>12-18</a:t>
            </a:r>
          </a:p>
          <a:p>
            <a:pPr>
              <a:spcBef>
                <a:spcPts val="0"/>
              </a:spcBef>
              <a:spcAft>
                <a:spcPts val="0"/>
              </a:spcAft>
            </a:pPr>
            <a:r>
              <a:rPr lang="en-GB" sz="1200" dirty="0">
                <a:latin typeface="Arial" panose="020B0604020202020204" pitchFamily="34" charset="0"/>
                <a:cs typeface="Arial" panose="020B0604020202020204" pitchFamily="34" charset="0"/>
              </a:rPr>
              <a:t>19-24</a:t>
            </a:r>
          </a:p>
          <a:p>
            <a:pPr>
              <a:spcBef>
                <a:spcPts val="0"/>
              </a:spcBef>
              <a:spcAft>
                <a:spcPts val="0"/>
              </a:spcAft>
            </a:pPr>
            <a:r>
              <a:rPr lang="en-GB" sz="1200" dirty="0">
                <a:latin typeface="Arial" panose="020B0604020202020204" pitchFamily="34" charset="0"/>
                <a:cs typeface="Arial" panose="020B0604020202020204" pitchFamily="34" charset="0"/>
              </a:rPr>
              <a:t>25-54</a:t>
            </a:r>
          </a:p>
          <a:p>
            <a:pPr>
              <a:spcBef>
                <a:spcPts val="0"/>
              </a:spcBef>
              <a:spcAft>
                <a:spcPts val="0"/>
              </a:spcAft>
            </a:pPr>
            <a:r>
              <a:rPr lang="en-GB" sz="1200" dirty="0">
                <a:latin typeface="Arial" panose="020B0604020202020204" pitchFamily="34" charset="0"/>
                <a:cs typeface="Arial" panose="020B0604020202020204" pitchFamily="34" charset="0"/>
              </a:rPr>
              <a:t>55+</a:t>
            </a:r>
          </a:p>
          <a:p>
            <a:pPr>
              <a:spcBef>
                <a:spcPts val="0"/>
              </a:spcBef>
              <a:spcAft>
                <a:spcPts val="0"/>
              </a:spcAft>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I have not considered gender as to be a significant aspect. (even though there were evidence of women making more sustainable decisions, I cold not find any evidence that supported how gender could affect the awareness of climate emergency.) Therefore, my product would be </a:t>
            </a:r>
            <a:r>
              <a:rPr lang="en-GB" sz="1200" dirty="0">
                <a:solidFill>
                  <a:srgbClr val="00B050"/>
                </a:solidFill>
                <a:latin typeface="Arial" panose="020B0604020202020204" pitchFamily="34" charset="0"/>
                <a:cs typeface="Arial" panose="020B0604020202020204" pitchFamily="34" charset="0"/>
              </a:rPr>
              <a:t>gender neutral</a:t>
            </a:r>
            <a:r>
              <a:rPr lang="en-GB" sz="1200" dirty="0">
                <a:latin typeface="Arial" panose="020B0604020202020204" pitchFamily="34" charset="0"/>
                <a:cs typeface="Arial" panose="020B0604020202020204" pitchFamily="34" charset="0"/>
              </a:rPr>
              <a:t>.</a:t>
            </a: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After research I removed some from the list or merged several into one.</a:t>
            </a:r>
          </a:p>
          <a:p>
            <a:pPr marL="0" indent="0">
              <a:spcBef>
                <a:spcPts val="0"/>
              </a:spcBef>
              <a:spcAft>
                <a:spcPts val="0"/>
              </a:spcAft>
              <a:buNone/>
            </a:pPr>
            <a:r>
              <a:rPr lang="en-GB" sz="1200" dirty="0">
                <a:latin typeface="Arial" panose="020B0604020202020204" pitchFamily="34" charset="0"/>
                <a:cs typeface="Arial" panose="020B0604020202020204" pitchFamily="34" charset="0"/>
              </a:rPr>
              <a:t>According to Stanford </a:t>
            </a:r>
            <a:r>
              <a:rPr lang="en-GB" sz="1200" dirty="0" err="1">
                <a:latin typeface="Arial" panose="020B0604020202020204" pitchFamily="34" charset="0"/>
                <a:cs typeface="Arial" panose="020B0604020202020204" pitchFamily="34" charset="0"/>
              </a:rPr>
              <a:t>Childrens</a:t>
            </a:r>
            <a:r>
              <a:rPr lang="en-GB" sz="1200" dirty="0">
                <a:latin typeface="Arial" panose="020B0604020202020204" pitchFamily="34" charset="0"/>
                <a:cs typeface="Arial" panose="020B0604020202020204" pitchFamily="34" charset="0"/>
              </a:rPr>
              <a:t> (</a:t>
            </a:r>
            <a:r>
              <a:rPr lang="en-GB" sz="1200" dirty="0">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https://www.stanfordchildrens.org/en/topic/default?id=cognitive-development-90-P01594</a:t>
            </a:r>
            <a:r>
              <a:rPr lang="en-GB" sz="1200" dirty="0">
                <a:latin typeface="Arial" panose="020B0604020202020204" pitchFamily="34" charset="0"/>
                <a:cs typeface="Arial" panose="020B0604020202020204" pitchFamily="34" charset="0"/>
              </a:rPr>
              <a:t>) </a:t>
            </a:r>
            <a:r>
              <a:rPr lang="en-GB" sz="1200" dirty="0">
                <a:solidFill>
                  <a:srgbClr val="00B050"/>
                </a:solidFill>
                <a:latin typeface="Arial" panose="020B0604020202020204" pitchFamily="34" charset="0"/>
                <a:cs typeface="Arial" panose="020B0604020202020204" pitchFamily="34" charset="0"/>
              </a:rPr>
              <a:t>children at the age of 12 start to think deeply, develop their own view of the world, question authorities and society’s standards and have increased thoughts about global concepts</a:t>
            </a:r>
            <a:r>
              <a:rPr lang="en-GB" sz="1200" dirty="0">
                <a:latin typeface="Arial" panose="020B0604020202020204" pitchFamily="34" charset="0"/>
                <a:cs typeface="Arial" panose="020B0604020202020204" pitchFamily="34" charset="0"/>
              </a:rPr>
              <a:t>. This would be important as awareness of Age 0-6 are too young for “global” scale. For 7-11 year olds, Campaign Against Climate Change (</a:t>
            </a:r>
            <a:r>
              <a:rPr lang="en-GB" sz="1200" dirty="0">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https://www.campaigncc.org/schoolresources</a:t>
            </a:r>
            <a:r>
              <a:rPr lang="en-GB" sz="1200" dirty="0">
                <a:latin typeface="Arial" panose="020B0604020202020204" pitchFamily="34" charset="0"/>
                <a:cs typeface="Arial" panose="020B0604020202020204" pitchFamily="34" charset="0"/>
              </a:rPr>
              <a:t>) suggests they should be aware of climate awareness followed by a survey results: “</a:t>
            </a:r>
            <a:r>
              <a:rPr lang="en-GB" sz="1200" dirty="0">
                <a:solidFill>
                  <a:srgbClr val="00B050"/>
                </a:solidFill>
                <a:latin typeface="Arial" panose="020B0604020202020204" pitchFamily="34" charset="0"/>
                <a:cs typeface="Arial" panose="020B0604020202020204" pitchFamily="34" charset="0"/>
              </a:rPr>
              <a:t>68% are interested in learning more about the environment</a:t>
            </a:r>
            <a:r>
              <a:rPr lang="en-GB" sz="1200" dirty="0">
                <a:solidFill>
                  <a:srgbClr val="000000"/>
                </a:solidFill>
                <a:latin typeface="Arial" panose="020B0604020202020204" pitchFamily="34" charset="0"/>
                <a:cs typeface="Arial" panose="020B0604020202020204" pitchFamily="34" charset="0"/>
              </a:rPr>
              <a:t>” and “</a:t>
            </a:r>
            <a:r>
              <a:rPr lang="en-GB" sz="1200" dirty="0">
                <a:solidFill>
                  <a:srgbClr val="00B050"/>
                </a:solidFill>
                <a:latin typeface="Arial" panose="020B0604020202020204" pitchFamily="34" charset="0"/>
                <a:cs typeface="Arial" panose="020B0604020202020204" pitchFamily="34" charset="0"/>
              </a:rPr>
              <a:t>4% of students feel that they know a lot about climate change</a:t>
            </a:r>
            <a:r>
              <a:rPr lang="en-GB" sz="1200" dirty="0">
                <a:solidFill>
                  <a:srgbClr val="000000"/>
                </a:solidFill>
                <a:latin typeface="Arial" panose="020B0604020202020204" pitchFamily="34" charset="0"/>
                <a:cs typeface="Arial" panose="020B0604020202020204" pitchFamily="34" charset="0"/>
              </a:rPr>
              <a:t>”. Therefore, I excluded the age of 0-6 and merged 7-18 as a ‘students’ user group.</a:t>
            </a:r>
          </a:p>
          <a:p>
            <a:pPr marL="0" indent="0">
              <a:spcBef>
                <a:spcPts val="0"/>
              </a:spcBef>
              <a:spcAft>
                <a:spcPts val="0"/>
              </a:spcAft>
              <a:buNone/>
            </a:pPr>
            <a:endParaRPr lang="en-GB" sz="1200" dirty="0">
              <a:solidFill>
                <a:srgbClr val="000000"/>
              </a:solidFill>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solidFill>
                  <a:srgbClr val="000000"/>
                </a:solidFill>
                <a:latin typeface="Arial" panose="020B0604020202020204" pitchFamily="34" charset="0"/>
                <a:cs typeface="Arial" panose="020B0604020202020204" pitchFamily="34" charset="0"/>
              </a:rPr>
              <a:t>As shown in the graph from </a:t>
            </a:r>
            <a:r>
              <a:rPr lang="en-GB" sz="1200" dirty="0" err="1">
                <a:solidFill>
                  <a:srgbClr val="000000"/>
                </a:solidFill>
                <a:latin typeface="Arial" panose="020B0604020202020204" pitchFamily="34" charset="0"/>
                <a:cs typeface="Arial" panose="020B0604020202020204" pitchFamily="34" charset="0"/>
              </a:rPr>
              <a:t>Statistica</a:t>
            </a:r>
            <a:r>
              <a:rPr lang="en-GB" sz="1200" dirty="0">
                <a:solidFill>
                  <a:srgbClr val="000000"/>
                </a:solidFill>
                <a:latin typeface="Arial" panose="020B0604020202020204" pitchFamily="34" charset="0"/>
                <a:cs typeface="Arial" panose="020B0604020202020204" pitchFamily="34" charset="0"/>
              </a:rPr>
              <a:t>, from the age of 18-34 people are well aware of global warming(it is based on the assumption that the awareness of global warming would be similar to the awareness of climate emergency) compared to the other age groups. However, the age groups of 55 years and older had a significant lack of awareness in terms of how it would be a threat in your lifetime despite the fact that climate emergency has already been declared all around the globe and is a serious issue. Ages of 18-34 would be removed from the list as I find their level of knowledge fine at the moment.</a:t>
            </a:r>
          </a:p>
          <a:p>
            <a:pPr marL="0" indent="0">
              <a:spcBef>
                <a:spcPts val="0"/>
              </a:spcBef>
              <a:spcAft>
                <a:spcPts val="0"/>
              </a:spcAft>
              <a:buNone/>
            </a:pPr>
            <a:r>
              <a:rPr lang="en-GB" sz="1200" dirty="0">
                <a:solidFill>
                  <a:srgbClr val="000000"/>
                </a:solidFill>
                <a:latin typeface="Arial" panose="020B0604020202020204" pitchFamily="34" charset="0"/>
                <a:cs typeface="Arial" panose="020B0604020202020204" pitchFamily="34" charset="0"/>
              </a:rPr>
              <a:t>I now have a shortlist of the target user groups:</a:t>
            </a:r>
          </a:p>
          <a:p>
            <a:pPr>
              <a:spcBef>
                <a:spcPts val="0"/>
              </a:spcBef>
              <a:spcAft>
                <a:spcPts val="0"/>
              </a:spcAft>
            </a:pPr>
            <a:r>
              <a:rPr lang="en-GB" sz="1200" dirty="0">
                <a:solidFill>
                  <a:srgbClr val="000000"/>
                </a:solidFill>
                <a:latin typeface="Arial" panose="020B0604020202020204" pitchFamily="34" charset="0"/>
                <a:cs typeface="Arial" panose="020B0604020202020204" pitchFamily="34" charset="0"/>
              </a:rPr>
              <a:t>Students (mostly age 12)</a:t>
            </a:r>
          </a:p>
          <a:p>
            <a:pPr>
              <a:spcBef>
                <a:spcPts val="0"/>
              </a:spcBef>
              <a:spcAft>
                <a:spcPts val="0"/>
              </a:spcAft>
            </a:pPr>
            <a:r>
              <a:rPr lang="en-GB" sz="1200" dirty="0">
                <a:solidFill>
                  <a:srgbClr val="000000"/>
                </a:solidFill>
                <a:latin typeface="Arial" panose="020B0604020202020204" pitchFamily="34" charset="0"/>
                <a:cs typeface="Arial" panose="020B0604020202020204" pitchFamily="34" charset="0"/>
              </a:rPr>
              <a:t>Adults 35+ ( focusing on age 55)</a:t>
            </a:r>
          </a:p>
          <a:p>
            <a:pPr marL="0" indent="0">
              <a:spcBef>
                <a:spcPts val="0"/>
              </a:spcBef>
              <a:spcAft>
                <a:spcPts val="0"/>
              </a:spcAft>
              <a:buNone/>
            </a:pPr>
            <a:endParaRPr lang="en-GB" sz="1200" dirty="0">
              <a:solidFill>
                <a:srgbClr val="000000"/>
              </a:solidFill>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solidFill>
                  <a:srgbClr val="000000"/>
                </a:solidFill>
                <a:latin typeface="Arial" panose="020B0604020202020204" pitchFamily="34" charset="0"/>
                <a:cs typeface="Arial" panose="020B0604020202020204" pitchFamily="34" charset="0"/>
              </a:rPr>
              <a:t>As I am more closer to students, and as I am a student beforehand, I decided that it would be much easier to draw outcomes from the former than the latter.</a:t>
            </a:r>
          </a:p>
          <a:p>
            <a:pPr marL="0" indent="0">
              <a:spcBef>
                <a:spcPts val="0"/>
              </a:spcBef>
              <a:spcAft>
                <a:spcPts val="0"/>
              </a:spcAft>
              <a:buNone/>
            </a:pPr>
            <a:endParaRPr lang="en-GB" sz="1200" dirty="0">
              <a:solidFill>
                <a:srgbClr val="000000"/>
              </a:solidFill>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In conclusion, I have chose to make a product that will </a:t>
            </a:r>
            <a:r>
              <a:rPr lang="en-GB" sz="1200" dirty="0">
                <a:solidFill>
                  <a:srgbClr val="00B050"/>
                </a:solidFill>
                <a:latin typeface="Arial" panose="020B0604020202020204" pitchFamily="34" charset="0"/>
                <a:cs typeface="Arial" panose="020B0604020202020204" pitchFamily="34" charset="0"/>
              </a:rPr>
              <a:t>increase awareness of climate emergency to students, especially 12 year olds.</a:t>
            </a:r>
          </a:p>
          <a:p>
            <a:pPr marL="0" indent="0">
              <a:spcBef>
                <a:spcPts val="0"/>
              </a:spcBef>
              <a:spcAft>
                <a:spcPts val="0"/>
              </a:spcAft>
              <a:buNone/>
            </a:pPr>
            <a:endParaRPr lang="en-GB" sz="1200" dirty="0">
              <a:solidFill>
                <a:srgbClr val="000000"/>
              </a:solidFill>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solidFill>
                  <a:srgbClr val="000000"/>
                </a:solidFill>
                <a:latin typeface="Arial" panose="020B0604020202020204" pitchFamily="34" charset="0"/>
                <a:cs typeface="Arial" panose="020B0604020202020204" pitchFamily="34" charset="0"/>
              </a:rPr>
              <a:t>To effectively establish the problem, there is a need to obtain more information about the demographics. The information I would need is:</a:t>
            </a:r>
            <a:endParaRPr lang="en-GB" sz="1200" dirty="0">
              <a:solidFill>
                <a:srgbClr val="00B050"/>
              </a:solidFill>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solidFill>
                  <a:srgbClr val="00B050"/>
                </a:solidFill>
                <a:latin typeface="Arial" panose="020B0604020202020204" pitchFamily="34" charset="0"/>
                <a:cs typeface="Arial" panose="020B0604020202020204" pitchFamily="34" charset="0"/>
              </a:rPr>
              <a:t>What lifestyles are they having at the moment?</a:t>
            </a:r>
          </a:p>
          <a:p>
            <a:pPr marL="0" indent="0">
              <a:spcBef>
                <a:spcPts val="0"/>
              </a:spcBef>
              <a:spcAft>
                <a:spcPts val="0"/>
              </a:spcAft>
              <a:buNone/>
            </a:pPr>
            <a:r>
              <a:rPr lang="en-GB" sz="1200" dirty="0">
                <a:solidFill>
                  <a:srgbClr val="00B050"/>
                </a:solidFill>
                <a:latin typeface="Arial" panose="020B0604020202020204" pitchFamily="34" charset="0"/>
                <a:cs typeface="Arial" panose="020B0604020202020204" pitchFamily="34" charset="0"/>
              </a:rPr>
              <a:t>How is the </a:t>
            </a:r>
          </a:p>
          <a:p>
            <a:pPr marL="0" indent="0">
              <a:spcBef>
                <a:spcPts val="0"/>
              </a:spcBef>
              <a:spcAft>
                <a:spcPts val="0"/>
              </a:spcAft>
              <a:buNone/>
            </a:pPr>
            <a:endParaRPr lang="en-GB" sz="1200" dirty="0">
              <a:solidFill>
                <a:srgbClr val="000000"/>
              </a:solidFill>
              <a:latin typeface="Arial" panose="020B0604020202020204" pitchFamily="34" charset="0"/>
              <a:cs typeface="Arial" panose="020B0604020202020204" pitchFamily="34" charset="0"/>
            </a:endParaRPr>
          </a:p>
        </p:txBody>
      </p:sp>
      <p:pic>
        <p:nvPicPr>
          <p:cNvPr id="9" name="Picture 8" descr="A screenshot of a cell phone&#10;&#10;Description automatically generated">
            <a:extLst>
              <a:ext uri="{FF2B5EF4-FFF2-40B4-BE49-F238E27FC236}">
                <a16:creationId xmlns:a16="http://schemas.microsoft.com/office/drawing/2014/main" id="{714CD071-44FA-4663-9B47-1D517B4A91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79717" y="5841455"/>
            <a:ext cx="5718639" cy="3448399"/>
          </a:xfrm>
          <a:prstGeom prst="rect">
            <a:avLst/>
          </a:prstGeom>
        </p:spPr>
      </p:pic>
    </p:spTree>
    <p:extLst>
      <p:ext uri="{BB962C8B-B14F-4D97-AF65-F5344CB8AC3E}">
        <p14:creationId xmlns:p14="http://schemas.microsoft.com/office/powerpoint/2010/main" val="1808443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59A-C034-4D8E-A3AC-45546F526638}"/>
              </a:ext>
            </a:extLst>
          </p:cNvPr>
          <p:cNvSpPr>
            <a:spLocks noGrp="1"/>
          </p:cNvSpPr>
          <p:nvPr>
            <p:ph type="title"/>
          </p:nvPr>
        </p:nvSpPr>
        <p:spPr>
          <a:xfrm>
            <a:off x="457201" y="512065"/>
            <a:ext cx="11045038" cy="1149468"/>
          </a:xfrm>
        </p:spPr>
        <p:txBody>
          <a:bodyPr/>
          <a:lstStyle/>
          <a:p>
            <a:r>
              <a:rPr lang="en-GB" dirty="0"/>
              <a:t>Introduction</a:t>
            </a:r>
          </a:p>
        </p:txBody>
      </p:sp>
      <p:sp>
        <p:nvSpPr>
          <p:cNvPr id="3" name="Content Placeholder 2">
            <a:extLst>
              <a:ext uri="{FF2B5EF4-FFF2-40B4-BE49-F238E27FC236}">
                <a16:creationId xmlns:a16="http://schemas.microsoft.com/office/drawing/2014/main" id="{5BF6A678-37EB-45A1-8237-76C7E51413E1}"/>
              </a:ext>
            </a:extLst>
          </p:cNvPr>
          <p:cNvSpPr>
            <a:spLocks noGrp="1"/>
          </p:cNvSpPr>
          <p:nvPr>
            <p:ph idx="1"/>
          </p:nvPr>
        </p:nvSpPr>
        <p:spPr>
          <a:xfrm>
            <a:off x="457200" y="1862253"/>
            <a:ext cx="11045036" cy="7226881"/>
          </a:xfrm>
        </p:spPr>
        <p:txBody>
          <a:bodyPr numCol="2">
            <a:normAutofit/>
          </a:bodyPr>
          <a:lstStyle/>
          <a:p>
            <a:pPr marL="0" indent="0">
              <a:spcBef>
                <a:spcPts val="0"/>
              </a:spcBef>
              <a:spcAft>
                <a:spcPts val="0"/>
              </a:spcAft>
              <a:buNone/>
            </a:pPr>
            <a:r>
              <a:rPr lang="en-US" sz="1200" b="1" i="1" dirty="0">
                <a:latin typeface="Arial" panose="020B0604020202020204" pitchFamily="34" charset="0"/>
                <a:cs typeface="Arial" panose="020B0604020202020204" pitchFamily="34" charset="0"/>
              </a:rPr>
              <a:t>How can products be used to promote a more sustainable lifestyle?</a:t>
            </a:r>
            <a:endParaRPr lang="en-US" sz="1200" dirty="0">
              <a:latin typeface="Arial" panose="020B0604020202020204" pitchFamily="34" charset="0"/>
              <a:cs typeface="Arial" panose="020B0604020202020204" pitchFamily="34" charset="0"/>
            </a:endParaRPr>
          </a:p>
          <a:p>
            <a:pPr marL="0" indent="0">
              <a:spcBef>
                <a:spcPts val="0"/>
              </a:spcBef>
              <a:spcAft>
                <a:spcPts val="0"/>
              </a:spcAft>
              <a:buNone/>
            </a:pPr>
            <a:endParaRPr lang="en-GB" sz="1200" b="1" dirty="0">
              <a:latin typeface="Arial" panose="020B0604020202020204" pitchFamily="34" charset="0"/>
              <a:cs typeface="Arial" panose="020B0604020202020204" pitchFamily="34" charset="0"/>
            </a:endParaRPr>
          </a:p>
          <a:p>
            <a:pPr marL="0" indent="0">
              <a:spcBef>
                <a:spcPts val="0"/>
              </a:spcBef>
              <a:spcAft>
                <a:spcPts val="0"/>
              </a:spcAft>
              <a:buNone/>
            </a:pPr>
            <a:r>
              <a:rPr lang="en-GB" sz="1200" b="1" dirty="0">
                <a:latin typeface="Arial" panose="020B0604020202020204" pitchFamily="34" charset="0"/>
                <a:cs typeface="Arial" panose="020B0604020202020204" pitchFamily="34" charset="0"/>
              </a:rPr>
              <a:t>Needs for the end user:</a:t>
            </a:r>
            <a:br>
              <a:rPr lang="en-GB" sz="1200" b="1" dirty="0">
                <a:latin typeface="Arial" panose="020B0604020202020204" pitchFamily="34" charset="0"/>
                <a:cs typeface="Arial" panose="020B0604020202020204" pitchFamily="34" charset="0"/>
              </a:rPr>
            </a:br>
            <a:r>
              <a:rPr lang="en-GB" sz="1200" dirty="0">
                <a:latin typeface="Arial" panose="020B0604020202020204" pitchFamily="34" charset="0"/>
                <a:cs typeface="Arial" panose="020B0604020202020204" pitchFamily="34" charset="0"/>
              </a:rPr>
              <a:t>The users (or audience) could be potentially anyone. So I ask the question </a:t>
            </a:r>
            <a:r>
              <a:rPr lang="en-GB" sz="1200" dirty="0">
                <a:solidFill>
                  <a:srgbClr val="00B050"/>
                </a:solidFill>
                <a:latin typeface="Arial" panose="020B0604020202020204" pitchFamily="34" charset="0"/>
                <a:cs typeface="Arial" panose="020B0604020202020204" pitchFamily="34" charset="0"/>
              </a:rPr>
              <a:t>“who should the product target?” </a:t>
            </a:r>
            <a:r>
              <a:rPr lang="en-GB" sz="1200" dirty="0">
                <a:latin typeface="Arial" panose="020B0604020202020204" pitchFamily="34" charset="0"/>
                <a:cs typeface="Arial" panose="020B0604020202020204" pitchFamily="34" charset="0"/>
              </a:rPr>
              <a:t>To answer this there is a need to divide the users into user groups and research each of them. Prior to research, I have divided the user groups arbitrarily as shown:</a:t>
            </a:r>
          </a:p>
          <a:p>
            <a:pPr>
              <a:spcBef>
                <a:spcPts val="0"/>
              </a:spcBef>
              <a:spcAft>
                <a:spcPts val="0"/>
              </a:spcAft>
            </a:pPr>
            <a:r>
              <a:rPr lang="en-GB" sz="1200" dirty="0">
                <a:latin typeface="Arial" panose="020B0604020202020204" pitchFamily="34" charset="0"/>
                <a:cs typeface="Arial" panose="020B0604020202020204" pitchFamily="34" charset="0"/>
              </a:rPr>
              <a:t>0-6</a:t>
            </a:r>
          </a:p>
          <a:p>
            <a:pPr>
              <a:spcBef>
                <a:spcPts val="0"/>
              </a:spcBef>
              <a:spcAft>
                <a:spcPts val="0"/>
              </a:spcAft>
            </a:pPr>
            <a:r>
              <a:rPr lang="en-GB" sz="1200" dirty="0">
                <a:latin typeface="Arial" panose="020B0604020202020204" pitchFamily="34" charset="0"/>
                <a:cs typeface="Arial" panose="020B0604020202020204" pitchFamily="34" charset="0"/>
              </a:rPr>
              <a:t>7-11</a:t>
            </a:r>
          </a:p>
          <a:p>
            <a:pPr>
              <a:spcBef>
                <a:spcPts val="0"/>
              </a:spcBef>
              <a:spcAft>
                <a:spcPts val="0"/>
              </a:spcAft>
            </a:pPr>
            <a:r>
              <a:rPr lang="en-GB" sz="1200" dirty="0">
                <a:latin typeface="Arial" panose="020B0604020202020204" pitchFamily="34" charset="0"/>
                <a:cs typeface="Arial" panose="020B0604020202020204" pitchFamily="34" charset="0"/>
              </a:rPr>
              <a:t>12-18</a:t>
            </a:r>
          </a:p>
          <a:p>
            <a:pPr>
              <a:spcBef>
                <a:spcPts val="0"/>
              </a:spcBef>
              <a:spcAft>
                <a:spcPts val="0"/>
              </a:spcAft>
            </a:pPr>
            <a:r>
              <a:rPr lang="en-GB" sz="1200" dirty="0">
                <a:latin typeface="Arial" panose="020B0604020202020204" pitchFamily="34" charset="0"/>
                <a:cs typeface="Arial" panose="020B0604020202020204" pitchFamily="34" charset="0"/>
              </a:rPr>
              <a:t>19-24</a:t>
            </a:r>
          </a:p>
          <a:p>
            <a:pPr>
              <a:spcBef>
                <a:spcPts val="0"/>
              </a:spcBef>
              <a:spcAft>
                <a:spcPts val="0"/>
              </a:spcAft>
            </a:pPr>
            <a:r>
              <a:rPr lang="en-GB" sz="1200" dirty="0">
                <a:latin typeface="Arial" panose="020B0604020202020204" pitchFamily="34" charset="0"/>
                <a:cs typeface="Arial" panose="020B0604020202020204" pitchFamily="34" charset="0"/>
              </a:rPr>
              <a:t>25-54</a:t>
            </a:r>
          </a:p>
          <a:p>
            <a:pPr>
              <a:spcBef>
                <a:spcPts val="0"/>
              </a:spcBef>
              <a:spcAft>
                <a:spcPts val="0"/>
              </a:spcAft>
            </a:pPr>
            <a:r>
              <a:rPr lang="en-GB" sz="1200" dirty="0">
                <a:latin typeface="Arial" panose="020B0604020202020204" pitchFamily="34" charset="0"/>
                <a:cs typeface="Arial" panose="020B0604020202020204" pitchFamily="34" charset="0"/>
              </a:rPr>
              <a:t>55+</a:t>
            </a:r>
          </a:p>
          <a:p>
            <a:pPr>
              <a:spcBef>
                <a:spcPts val="0"/>
              </a:spcBef>
              <a:spcAft>
                <a:spcPts val="0"/>
              </a:spcAft>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I have not considered gender as to be a significant aspect. (even though there were evidence of women making more sustainable decisions, I cold not find any evidence that supported how gender could affect the awareness of climate emergency.) Therefore, my product would be </a:t>
            </a:r>
            <a:r>
              <a:rPr lang="en-GB" sz="1200" dirty="0">
                <a:solidFill>
                  <a:srgbClr val="00B050"/>
                </a:solidFill>
                <a:latin typeface="Arial" panose="020B0604020202020204" pitchFamily="34" charset="0"/>
                <a:cs typeface="Arial" panose="020B0604020202020204" pitchFamily="34" charset="0"/>
              </a:rPr>
              <a:t>gender neutral</a:t>
            </a:r>
            <a:r>
              <a:rPr lang="en-GB" sz="1200" dirty="0">
                <a:latin typeface="Arial" panose="020B0604020202020204" pitchFamily="34" charset="0"/>
                <a:cs typeface="Arial" panose="020B0604020202020204" pitchFamily="34" charset="0"/>
              </a:rPr>
              <a:t>.</a:t>
            </a:r>
          </a:p>
          <a:p>
            <a:pPr marL="0" indent="0">
              <a:spcBef>
                <a:spcPts val="0"/>
              </a:spcBef>
              <a:spcAft>
                <a:spcPts val="0"/>
              </a:spcAft>
              <a:buNone/>
            </a:pPr>
            <a:endParaRPr lang="en-GB" sz="1200" dirty="0">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After research I removed some from the list or merged several into one.</a:t>
            </a:r>
          </a:p>
          <a:p>
            <a:pPr marL="0" indent="0">
              <a:spcBef>
                <a:spcPts val="0"/>
              </a:spcBef>
              <a:spcAft>
                <a:spcPts val="0"/>
              </a:spcAft>
              <a:buNone/>
            </a:pPr>
            <a:r>
              <a:rPr lang="en-GB" sz="1200" dirty="0">
                <a:latin typeface="Arial" panose="020B0604020202020204" pitchFamily="34" charset="0"/>
                <a:cs typeface="Arial" panose="020B0604020202020204" pitchFamily="34" charset="0"/>
              </a:rPr>
              <a:t>According to Stanford </a:t>
            </a:r>
            <a:r>
              <a:rPr lang="en-GB" sz="1200" dirty="0" err="1">
                <a:latin typeface="Arial" panose="020B0604020202020204" pitchFamily="34" charset="0"/>
                <a:cs typeface="Arial" panose="020B0604020202020204" pitchFamily="34" charset="0"/>
              </a:rPr>
              <a:t>Childrens</a:t>
            </a:r>
            <a:r>
              <a:rPr lang="en-GB" sz="1200" dirty="0">
                <a:latin typeface="Arial" panose="020B0604020202020204" pitchFamily="34" charset="0"/>
                <a:cs typeface="Arial" panose="020B0604020202020204" pitchFamily="34" charset="0"/>
              </a:rPr>
              <a:t> (</a:t>
            </a:r>
            <a:r>
              <a:rPr lang="en-GB" sz="1200" dirty="0">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https://www.stanfordchildrens.org/en/topic/default?id=cognitive-development-90-P01594</a:t>
            </a:r>
            <a:r>
              <a:rPr lang="en-GB" sz="1200" dirty="0">
                <a:latin typeface="Arial" panose="020B0604020202020204" pitchFamily="34" charset="0"/>
                <a:cs typeface="Arial" panose="020B0604020202020204" pitchFamily="34" charset="0"/>
              </a:rPr>
              <a:t>) </a:t>
            </a:r>
            <a:r>
              <a:rPr lang="en-GB" sz="1200" dirty="0">
                <a:solidFill>
                  <a:srgbClr val="00B050"/>
                </a:solidFill>
                <a:latin typeface="Arial" panose="020B0604020202020204" pitchFamily="34" charset="0"/>
                <a:cs typeface="Arial" panose="020B0604020202020204" pitchFamily="34" charset="0"/>
              </a:rPr>
              <a:t>children at the age of 12 start to think deeply, develop their own view of the world, question authorities and society’s standards and have increased thoughts about global concepts</a:t>
            </a:r>
            <a:r>
              <a:rPr lang="en-GB" sz="1200" dirty="0">
                <a:latin typeface="Arial" panose="020B0604020202020204" pitchFamily="34" charset="0"/>
                <a:cs typeface="Arial" panose="020B0604020202020204" pitchFamily="34" charset="0"/>
              </a:rPr>
              <a:t>. This would be important as awareness of Age 0-6 are too young for “global” scale. For 7-11 year olds, Campaign Against Climate Change (</a:t>
            </a:r>
            <a:r>
              <a:rPr lang="en-GB" sz="1200" dirty="0">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https://www.campaigncc.org/schoolresources</a:t>
            </a:r>
            <a:r>
              <a:rPr lang="en-GB" sz="1200" dirty="0">
                <a:latin typeface="Arial" panose="020B0604020202020204" pitchFamily="34" charset="0"/>
                <a:cs typeface="Arial" panose="020B0604020202020204" pitchFamily="34" charset="0"/>
              </a:rPr>
              <a:t>) suggests they should be aware of climate awareness followed by a survey results: “</a:t>
            </a:r>
            <a:r>
              <a:rPr lang="en-GB" sz="1200" dirty="0">
                <a:solidFill>
                  <a:srgbClr val="00B050"/>
                </a:solidFill>
                <a:latin typeface="Arial" panose="020B0604020202020204" pitchFamily="34" charset="0"/>
                <a:cs typeface="Arial" panose="020B0604020202020204" pitchFamily="34" charset="0"/>
              </a:rPr>
              <a:t>68% are interested in learning more about the environment</a:t>
            </a:r>
            <a:r>
              <a:rPr lang="en-GB" sz="1200" dirty="0">
                <a:solidFill>
                  <a:srgbClr val="000000"/>
                </a:solidFill>
                <a:latin typeface="Arial" panose="020B0604020202020204" pitchFamily="34" charset="0"/>
                <a:cs typeface="Arial" panose="020B0604020202020204" pitchFamily="34" charset="0"/>
              </a:rPr>
              <a:t>” and “</a:t>
            </a:r>
            <a:r>
              <a:rPr lang="en-GB" sz="1200" dirty="0">
                <a:solidFill>
                  <a:srgbClr val="00B050"/>
                </a:solidFill>
                <a:latin typeface="Arial" panose="020B0604020202020204" pitchFamily="34" charset="0"/>
                <a:cs typeface="Arial" panose="020B0604020202020204" pitchFamily="34" charset="0"/>
              </a:rPr>
              <a:t>4% of students feel that they know a lot about climate change</a:t>
            </a:r>
            <a:r>
              <a:rPr lang="en-GB" sz="1200" dirty="0">
                <a:solidFill>
                  <a:srgbClr val="000000"/>
                </a:solidFill>
                <a:latin typeface="Arial" panose="020B0604020202020204" pitchFamily="34" charset="0"/>
                <a:cs typeface="Arial" panose="020B0604020202020204" pitchFamily="34" charset="0"/>
              </a:rPr>
              <a:t>”. Therefore, I excluded the age of 0-6 and merged 7-18 as a ‘students’ user group.</a:t>
            </a:r>
          </a:p>
          <a:p>
            <a:pPr marL="0" indent="0">
              <a:spcBef>
                <a:spcPts val="0"/>
              </a:spcBef>
              <a:spcAft>
                <a:spcPts val="0"/>
              </a:spcAft>
              <a:buNone/>
            </a:pPr>
            <a:endParaRPr lang="en-GB" sz="1200" dirty="0">
              <a:solidFill>
                <a:srgbClr val="000000"/>
              </a:solidFill>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solidFill>
                  <a:srgbClr val="000000"/>
                </a:solidFill>
                <a:latin typeface="Arial" panose="020B0604020202020204" pitchFamily="34" charset="0"/>
                <a:cs typeface="Arial" panose="020B0604020202020204" pitchFamily="34" charset="0"/>
              </a:rPr>
              <a:t>As shown in the graph from </a:t>
            </a:r>
            <a:r>
              <a:rPr lang="en-GB" sz="1200" dirty="0" err="1">
                <a:solidFill>
                  <a:srgbClr val="000000"/>
                </a:solidFill>
                <a:latin typeface="Arial" panose="020B0604020202020204" pitchFamily="34" charset="0"/>
                <a:cs typeface="Arial" panose="020B0604020202020204" pitchFamily="34" charset="0"/>
              </a:rPr>
              <a:t>Statistica</a:t>
            </a:r>
            <a:r>
              <a:rPr lang="en-GB" sz="1200" dirty="0">
                <a:solidFill>
                  <a:srgbClr val="000000"/>
                </a:solidFill>
                <a:latin typeface="Arial" panose="020B0604020202020204" pitchFamily="34" charset="0"/>
                <a:cs typeface="Arial" panose="020B0604020202020204" pitchFamily="34" charset="0"/>
              </a:rPr>
              <a:t>, from the age of 18-34 people are well aware of global warming(it is based on the assumption that the awareness of global warming would be similar to the awareness of climate emergency) compared to the other age groups. However, the age groups of 55 years and older had a significant lack of awareness in terms of how it would be a threat in your lifetime despite the fact that climate emergency has already been declared all around the globe and is a serious issue. Ages of 18-34 would be removed from the list as I find their level of knowledge fine at the moment.</a:t>
            </a:r>
          </a:p>
          <a:p>
            <a:pPr marL="0" indent="0">
              <a:spcBef>
                <a:spcPts val="0"/>
              </a:spcBef>
              <a:spcAft>
                <a:spcPts val="0"/>
              </a:spcAft>
              <a:buNone/>
            </a:pPr>
            <a:r>
              <a:rPr lang="en-GB" sz="1200" dirty="0">
                <a:solidFill>
                  <a:srgbClr val="000000"/>
                </a:solidFill>
                <a:latin typeface="Arial" panose="020B0604020202020204" pitchFamily="34" charset="0"/>
                <a:cs typeface="Arial" panose="020B0604020202020204" pitchFamily="34" charset="0"/>
              </a:rPr>
              <a:t>I now have a shortlist of the target user groups:</a:t>
            </a:r>
          </a:p>
          <a:p>
            <a:pPr>
              <a:spcBef>
                <a:spcPts val="0"/>
              </a:spcBef>
              <a:spcAft>
                <a:spcPts val="0"/>
              </a:spcAft>
            </a:pPr>
            <a:r>
              <a:rPr lang="en-GB" sz="1200" dirty="0">
                <a:solidFill>
                  <a:srgbClr val="000000"/>
                </a:solidFill>
                <a:latin typeface="Arial" panose="020B0604020202020204" pitchFamily="34" charset="0"/>
                <a:cs typeface="Arial" panose="020B0604020202020204" pitchFamily="34" charset="0"/>
              </a:rPr>
              <a:t>Students (mostly age 12)</a:t>
            </a:r>
          </a:p>
          <a:p>
            <a:pPr>
              <a:spcBef>
                <a:spcPts val="0"/>
              </a:spcBef>
              <a:spcAft>
                <a:spcPts val="0"/>
              </a:spcAft>
            </a:pPr>
            <a:r>
              <a:rPr lang="en-GB" sz="1200" dirty="0">
                <a:solidFill>
                  <a:srgbClr val="000000"/>
                </a:solidFill>
                <a:latin typeface="Arial" panose="020B0604020202020204" pitchFamily="34" charset="0"/>
                <a:cs typeface="Arial" panose="020B0604020202020204" pitchFamily="34" charset="0"/>
              </a:rPr>
              <a:t>Adults 35+ ( focusing on age 55)</a:t>
            </a:r>
          </a:p>
          <a:p>
            <a:pPr marL="0" indent="0">
              <a:spcBef>
                <a:spcPts val="0"/>
              </a:spcBef>
              <a:spcAft>
                <a:spcPts val="0"/>
              </a:spcAft>
              <a:buNone/>
            </a:pPr>
            <a:endParaRPr lang="en-GB" sz="1200" dirty="0">
              <a:solidFill>
                <a:srgbClr val="000000"/>
              </a:solidFill>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solidFill>
                  <a:srgbClr val="000000"/>
                </a:solidFill>
                <a:latin typeface="Arial" panose="020B0604020202020204" pitchFamily="34" charset="0"/>
                <a:cs typeface="Arial" panose="020B0604020202020204" pitchFamily="34" charset="0"/>
              </a:rPr>
              <a:t>As I am more closer to students, and as I am a student beforehand, I decided that it would be much easier to draw outcomes from the former than the latter.</a:t>
            </a:r>
          </a:p>
          <a:p>
            <a:pPr marL="0" indent="0">
              <a:spcBef>
                <a:spcPts val="0"/>
              </a:spcBef>
              <a:spcAft>
                <a:spcPts val="0"/>
              </a:spcAft>
              <a:buNone/>
            </a:pPr>
            <a:endParaRPr lang="en-GB" sz="1200" dirty="0">
              <a:solidFill>
                <a:srgbClr val="000000"/>
              </a:solidFill>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latin typeface="Arial" panose="020B0604020202020204" pitchFamily="34" charset="0"/>
                <a:cs typeface="Arial" panose="020B0604020202020204" pitchFamily="34" charset="0"/>
              </a:rPr>
              <a:t>In conclusion, I have chose to make a product that will </a:t>
            </a:r>
            <a:r>
              <a:rPr lang="en-GB" sz="1200" dirty="0">
                <a:solidFill>
                  <a:srgbClr val="00B050"/>
                </a:solidFill>
                <a:latin typeface="Arial" panose="020B0604020202020204" pitchFamily="34" charset="0"/>
                <a:cs typeface="Arial" panose="020B0604020202020204" pitchFamily="34" charset="0"/>
              </a:rPr>
              <a:t>increase awareness of climate emergency to students, especially 12 year olds.</a:t>
            </a:r>
          </a:p>
          <a:p>
            <a:pPr marL="0" indent="0">
              <a:spcBef>
                <a:spcPts val="0"/>
              </a:spcBef>
              <a:spcAft>
                <a:spcPts val="0"/>
              </a:spcAft>
              <a:buNone/>
            </a:pPr>
            <a:endParaRPr lang="en-GB" sz="1200" dirty="0">
              <a:solidFill>
                <a:srgbClr val="000000"/>
              </a:solidFill>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solidFill>
                  <a:srgbClr val="000000"/>
                </a:solidFill>
                <a:latin typeface="Arial" panose="020B0604020202020204" pitchFamily="34" charset="0"/>
                <a:cs typeface="Arial" panose="020B0604020202020204" pitchFamily="34" charset="0"/>
              </a:rPr>
              <a:t>To effectively establish the problem, there is a need to obtain more information about the demographics. The information I would need is:</a:t>
            </a:r>
            <a:endParaRPr lang="en-GB" sz="1200" dirty="0">
              <a:solidFill>
                <a:srgbClr val="00B050"/>
              </a:solidFill>
              <a:latin typeface="Arial" panose="020B0604020202020204" pitchFamily="34" charset="0"/>
              <a:cs typeface="Arial" panose="020B0604020202020204" pitchFamily="34" charset="0"/>
            </a:endParaRPr>
          </a:p>
          <a:p>
            <a:pPr marL="0" indent="0">
              <a:spcBef>
                <a:spcPts val="0"/>
              </a:spcBef>
              <a:spcAft>
                <a:spcPts val="0"/>
              </a:spcAft>
              <a:buNone/>
            </a:pPr>
            <a:r>
              <a:rPr lang="en-GB" sz="1200" dirty="0">
                <a:solidFill>
                  <a:srgbClr val="00B050"/>
                </a:solidFill>
                <a:latin typeface="Arial" panose="020B0604020202020204" pitchFamily="34" charset="0"/>
                <a:cs typeface="Arial" panose="020B0604020202020204" pitchFamily="34" charset="0"/>
              </a:rPr>
              <a:t>What lifestyles are they having at the moment?</a:t>
            </a:r>
          </a:p>
          <a:p>
            <a:pPr marL="0" indent="0">
              <a:spcBef>
                <a:spcPts val="0"/>
              </a:spcBef>
              <a:spcAft>
                <a:spcPts val="0"/>
              </a:spcAft>
              <a:buNone/>
            </a:pPr>
            <a:r>
              <a:rPr lang="en-GB" sz="1200" dirty="0">
                <a:solidFill>
                  <a:srgbClr val="00B050"/>
                </a:solidFill>
                <a:latin typeface="Arial" panose="020B0604020202020204" pitchFamily="34" charset="0"/>
                <a:cs typeface="Arial" panose="020B0604020202020204" pitchFamily="34" charset="0"/>
              </a:rPr>
              <a:t>How is the </a:t>
            </a:r>
          </a:p>
          <a:p>
            <a:pPr marL="0" indent="0">
              <a:spcBef>
                <a:spcPts val="0"/>
              </a:spcBef>
              <a:spcAft>
                <a:spcPts val="0"/>
              </a:spcAft>
              <a:buNone/>
            </a:pPr>
            <a:endParaRPr lang="en-GB" sz="1200" dirty="0">
              <a:solidFill>
                <a:srgbClr val="000000"/>
              </a:solidFill>
              <a:latin typeface="Arial" panose="020B0604020202020204" pitchFamily="34" charset="0"/>
              <a:cs typeface="Arial" panose="020B0604020202020204" pitchFamily="34" charset="0"/>
            </a:endParaRPr>
          </a:p>
        </p:txBody>
      </p:sp>
      <p:pic>
        <p:nvPicPr>
          <p:cNvPr id="9" name="Picture 8" descr="A screenshot of a cell phone&#10;&#10;Description automatically generated">
            <a:extLst>
              <a:ext uri="{FF2B5EF4-FFF2-40B4-BE49-F238E27FC236}">
                <a16:creationId xmlns:a16="http://schemas.microsoft.com/office/drawing/2014/main" id="{714CD071-44FA-4663-9B47-1D517B4A91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79717" y="5841455"/>
            <a:ext cx="5718639" cy="3448399"/>
          </a:xfrm>
          <a:prstGeom prst="rect">
            <a:avLst/>
          </a:prstGeom>
        </p:spPr>
      </p:pic>
    </p:spTree>
    <p:extLst>
      <p:ext uri="{BB962C8B-B14F-4D97-AF65-F5344CB8AC3E}">
        <p14:creationId xmlns:p14="http://schemas.microsoft.com/office/powerpoint/2010/main" val="3491828057"/>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280712A6B313047A2548A8F29C9ED6F" ma:contentTypeVersion="7" ma:contentTypeDescription="Create a new document." ma:contentTypeScope="" ma:versionID="a8568456af157fa9a21c4b2ddb8b8544">
  <xsd:schema xmlns:xsd="http://www.w3.org/2001/XMLSchema" xmlns:xs="http://www.w3.org/2001/XMLSchema" xmlns:p="http://schemas.microsoft.com/office/2006/metadata/properties" xmlns:ns2="6a3f82a6-9800-462c-ad3e-78b5182d5333" targetNamespace="http://schemas.microsoft.com/office/2006/metadata/properties" ma:root="true" ma:fieldsID="ffc5814288f359e26a2d967e07de5f46" ns2:_="">
    <xsd:import namespace="6a3f82a6-9800-462c-ad3e-78b5182d533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a3f82a6-9800-462c-ad3e-78b5182d533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5CD9097-9D98-4CA2-B99D-F08EDB4F0D9D}">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8020A261-D47D-4E5B-846E-48958100578C}">
  <ds:schemaRefs>
    <ds:schemaRef ds:uri="http://schemas.microsoft.com/sharepoint/v3/contenttype/forms"/>
  </ds:schemaRefs>
</ds:datastoreItem>
</file>

<file path=customXml/itemProps3.xml><?xml version="1.0" encoding="utf-8"?>
<ds:datastoreItem xmlns:ds="http://schemas.openxmlformats.org/officeDocument/2006/customXml" ds:itemID="{D67441C4-1E05-4BBB-A041-7649E6E27B4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a3f82a6-9800-462c-ad3e-78b5182d533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922</TotalTime>
  <Words>1822</Words>
  <Application>Microsoft Office PowerPoint</Application>
  <PresentationFormat>A3 Paper (297x420 mm)</PresentationFormat>
  <Paragraphs>256</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Trebuchet MS</vt:lpstr>
      <vt:lpstr>Wingdings 2</vt:lpstr>
      <vt:lpstr>View</vt:lpstr>
      <vt:lpstr>Contextual Challenge 2020-2021</vt:lpstr>
      <vt:lpstr>Choosing the Contextual Challenge</vt:lpstr>
      <vt:lpstr>Choosing the Contextual Challenge</vt:lpstr>
      <vt:lpstr>Choosing the Contextual Challenge</vt:lpstr>
      <vt:lpstr>Overview of the Contextual Challenge</vt:lpstr>
      <vt:lpstr>Introduction</vt:lpstr>
      <vt:lpstr>Introduction</vt:lpstr>
      <vt:lpstr>Introduction</vt:lpstr>
      <vt:lpstr>Introduction</vt:lpstr>
      <vt:lpstr>The User</vt:lpstr>
      <vt:lpstr>Investigation</vt:lpstr>
      <vt:lpstr>Spec</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Contextual Challenge 2020-2021</dc:title>
  <dc:creator>Kahngjoon Koh</dc:creator>
  <cp:lastModifiedBy>Kahngjoon Koh</cp:lastModifiedBy>
  <cp:revision>205</cp:revision>
  <dcterms:created xsi:type="dcterms:W3CDTF">2020-06-07T16:33:28Z</dcterms:created>
  <dcterms:modified xsi:type="dcterms:W3CDTF">2020-06-15T13:43:23Z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0x0101003280712A6B313047A2548A8F29C9ED6F</vt:lpwstr>
  </property>
</Properties>
</file>